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9" r:id="rId3"/>
    <p:sldId id="290" r:id="rId4"/>
    <p:sldId id="291" r:id="rId5"/>
    <p:sldId id="292" r:id="rId6"/>
    <p:sldId id="293" r:id="rId7"/>
    <p:sldId id="294" r:id="rId8"/>
    <p:sldId id="257" r:id="rId9"/>
    <p:sldId id="258" r:id="rId10"/>
    <p:sldId id="259" r:id="rId11"/>
    <p:sldId id="260" r:id="rId12"/>
    <p:sldId id="261" r:id="rId13"/>
    <p:sldId id="263" r:id="rId14"/>
    <p:sldId id="264" r:id="rId15"/>
    <p:sldId id="265" r:id="rId16"/>
    <p:sldId id="262" r:id="rId17"/>
    <p:sldId id="295" r:id="rId18"/>
    <p:sldId id="266" r:id="rId19"/>
    <p:sldId id="267" r:id="rId20"/>
    <p:sldId id="268" r:id="rId21"/>
    <p:sldId id="296"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4" r:id="rId36"/>
    <p:sldId id="286" r:id="rId37"/>
    <p:sldId id="285" r:id="rId38"/>
    <p:sldId id="288" r:id="rId39"/>
    <p:sldId id="297" r:id="rId40"/>
    <p:sldId id="287" r:id="rId41"/>
    <p:sldId id="298" r:id="rId42"/>
    <p:sldId id="299" r:id="rId43"/>
    <p:sldId id="300" r:id="rId44"/>
    <p:sldId id="301" r:id="rId45"/>
    <p:sldId id="302" r:id="rId46"/>
    <p:sldId id="329" r:id="rId47"/>
    <p:sldId id="303" r:id="rId48"/>
    <p:sldId id="304" r:id="rId49"/>
    <p:sldId id="305" r:id="rId50"/>
    <p:sldId id="315" r:id="rId51"/>
    <p:sldId id="316" r:id="rId52"/>
    <p:sldId id="327" r:id="rId53"/>
    <p:sldId id="306" r:id="rId54"/>
    <p:sldId id="322" r:id="rId55"/>
    <p:sldId id="307" r:id="rId56"/>
    <p:sldId id="311" r:id="rId57"/>
    <p:sldId id="321" r:id="rId58"/>
    <p:sldId id="325" r:id="rId59"/>
    <p:sldId id="312" r:id="rId60"/>
    <p:sldId id="317" r:id="rId61"/>
    <p:sldId id="328" r:id="rId62"/>
    <p:sldId id="323" r:id="rId63"/>
    <p:sldId id="326" r:id="rId64"/>
    <p:sldId id="324" r:id="rId65"/>
    <p:sldId id="308" r:id="rId66"/>
    <p:sldId id="309" r:id="rId67"/>
    <p:sldId id="310" r:id="rId68"/>
    <p:sldId id="313" r:id="rId69"/>
    <p:sldId id="314" r:id="rId70"/>
    <p:sldId id="320" r:id="rId71"/>
    <p:sldId id="318" r:id="rId72"/>
    <p:sldId id="319" r:id="rId7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0" name="Rectangle 9"/>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 y="2667000"/>
            <a:ext cx="9144000" cy="2739571"/>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5479143"/>
            <a:ext cx="9144000" cy="23585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28599" y="2819400"/>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71499" y="4800600"/>
            <a:ext cx="8001000" cy="5334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E8BDB2A-54A4-4992-80F8-DC23E95BCBA9}" type="datetimeFigureOut">
              <a:rPr lang="en-US" smtClean="0"/>
              <a:t>8/9/2016</a:t>
            </a:fld>
            <a:endParaRPr lang="en-US"/>
          </a:p>
        </p:txBody>
      </p:sp>
      <p:sp>
        <p:nvSpPr>
          <p:cNvPr id="5" name="Footer Placeholder 4"/>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11" name="TextBox 10"/>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chemeClr val="accent1"/>
                </a:solidFill>
                <a:sym typeface="Wingdings"/>
              </a:rPr>
              <a:t></a:t>
            </a:r>
            <a:endParaRPr lang="en-US" sz="3200" spc="150" dirty="0">
              <a:solidFill>
                <a:schemeClr val="accent1"/>
              </a:solidFill>
            </a:endParaRPr>
          </a:p>
        </p:txBody>
      </p:sp>
      <p:sp>
        <p:nvSpPr>
          <p:cNvPr id="6" name="Slide Number Placeholder 5"/>
          <p:cNvSpPr>
            <a:spLocks noGrp="1"/>
          </p:cNvSpPr>
          <p:nvPr>
            <p:ph type="sldNum" sz="quarter" idx="12"/>
          </p:nvPr>
        </p:nvSpPr>
        <p:spPr>
          <a:xfrm>
            <a:off x="3962399" y="4392168"/>
            <a:ext cx="1219200" cy="365125"/>
          </a:xfrm>
        </p:spPr>
        <p:txBody>
          <a:bodyPr/>
          <a:lstStyle>
            <a:lvl1pPr algn="ctr">
              <a:defRPr sz="2400">
                <a:latin typeface="+mj-lt"/>
              </a:defRPr>
            </a:lvl1pPr>
          </a:lstStyle>
          <a:p>
            <a:fld id="{43B84E63-A7FF-4223-96BD-85F0F020166D}" type="slidenum">
              <a:rPr lang="en-US" smtClean="0"/>
              <a:t>‹#›</a:t>
            </a:fld>
            <a:endParaRPr lang="en-US"/>
          </a:p>
        </p:txBody>
      </p:sp>
      <p:sp>
        <p:nvSpPr>
          <p:cNvPr id="15" name="TextBox 14"/>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chemeClr val="accent1"/>
                </a:solidFill>
                <a:sym typeface="Wingdings"/>
              </a:rPr>
              <a:t></a:t>
            </a:r>
            <a:endParaRPr lang="en-US" sz="3200" spc="150" dirty="0">
              <a:solidFill>
                <a:schemeClr val="accent1"/>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8BDB2A-54A4-4992-80F8-DC23E95BCBA9}" type="datetimeFigureOut">
              <a:rPr lang="en-US" smtClean="0"/>
              <a:t>8/9/2016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B84E63-A7FF-4223-96BD-85F0F02016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7" name="Rectangle 6"/>
          <p:cNvSpPr/>
          <p:nvPr/>
        </p:nvSpPr>
        <p:spPr>
          <a:xfrm rot="5400000">
            <a:off x="4591050" y="2409824"/>
            <a:ext cx="6858000" cy="2038351"/>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4668203" y="2570797"/>
            <a:ext cx="6858000" cy="171640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315200" y="274638"/>
            <a:ext cx="1447800" cy="5851525"/>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199" y="274638"/>
            <a:ext cx="6353175"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8BDB2A-54A4-4992-80F8-DC23E95BCBA9}" type="datetimeFigureOut">
              <a:rPr lang="en-US" smtClean="0"/>
              <a:t>8/9/2016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096000" y="6356350"/>
            <a:ext cx="762000" cy="365125"/>
          </a:xfrm>
        </p:spPr>
        <p:txBody>
          <a:bodyPr/>
          <a:lstStyle/>
          <a:p>
            <a:fld id="{43B84E63-A7FF-4223-96BD-85F0F020166D}" type="slidenum">
              <a:rPr lang="en-US" smtClean="0"/>
              <a:t>‹#›</a:t>
            </a:fld>
            <a:endParaRPr lang="en-US"/>
          </a:p>
        </p:txBody>
      </p:sp>
      <p:sp>
        <p:nvSpPr>
          <p:cNvPr id="9" name="Rectangle 8"/>
          <p:cNvSpPr/>
          <p:nvPr/>
        </p:nvSpPr>
        <p:spPr>
          <a:xfrm rot="5400000">
            <a:off x="3681476" y="3354324"/>
            <a:ext cx="6858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E8BDB2A-54A4-4992-80F8-DC23E95BCBA9}" type="datetimeFigureOut">
              <a:rPr lang="en-US" smtClean="0"/>
              <a:t>8/9/2016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B84E63-A7FF-4223-96BD-85F0F020166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2667000"/>
            <a:ext cx="9144000" cy="2739571"/>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 y="5479143"/>
            <a:ext cx="9144000" cy="23585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71499" y="4800600"/>
            <a:ext cx="8001000" cy="548640"/>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8BDB2A-54A4-4992-80F8-DC23E95BCBA9}" type="datetimeFigureOut">
              <a:rPr lang="en-US" smtClean="0"/>
              <a:t>8/9/2016</a:t>
            </a:fld>
            <a:endParaRPr lang="en-US"/>
          </a:p>
        </p:txBody>
      </p:sp>
      <p:sp>
        <p:nvSpPr>
          <p:cNvPr id="5" name="Footer Placeholder 4"/>
          <p:cNvSpPr>
            <a:spLocks noGrp="1"/>
          </p:cNvSpPr>
          <p:nvPr>
            <p:ph type="ftr" sz="quarter" idx="11"/>
          </p:nvPr>
        </p:nvSpPr>
        <p:spPr>
          <a:xfrm>
            <a:off x="5791200" y="6356350"/>
            <a:ext cx="2895600" cy="365125"/>
          </a:xfrm>
        </p:spPr>
        <p:txBody>
          <a:bodyPr/>
          <a:lstStyle/>
          <a:p>
            <a:endParaRPr lang="en-US"/>
          </a:p>
        </p:txBody>
      </p:sp>
      <p:sp>
        <p:nvSpPr>
          <p:cNvPr id="6" name="Slide Number Placeholder 5"/>
          <p:cNvSpPr>
            <a:spLocks noGrp="1"/>
          </p:cNvSpPr>
          <p:nvPr>
            <p:ph type="sldNum" sz="quarter" idx="12"/>
          </p:nvPr>
        </p:nvSpPr>
        <p:spPr>
          <a:xfrm>
            <a:off x="3959352" y="4389120"/>
            <a:ext cx="1216152" cy="365125"/>
          </a:xfrm>
        </p:spPr>
        <p:txBody>
          <a:bodyPr/>
          <a:lstStyle>
            <a:lvl1pPr algn="ctr">
              <a:defRPr sz="2400">
                <a:solidFill>
                  <a:srgbClr val="FFFFFF"/>
                </a:solidFill>
              </a:defRPr>
            </a:lvl1pPr>
          </a:lstStyle>
          <a:p>
            <a:fld id="{43B84E63-A7FF-4223-96BD-85F0F020166D}" type="slidenum">
              <a:rPr lang="en-US" smtClean="0"/>
              <a:t>‹#›</a:t>
            </a:fld>
            <a:endParaRPr lang="en-US"/>
          </a:p>
        </p:txBody>
      </p:sp>
      <p:sp>
        <p:nvSpPr>
          <p:cNvPr id="11" name="TextBox 10"/>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rgbClr val="FFFFFF"/>
                </a:solidFill>
                <a:sym typeface="Wingdings"/>
              </a:rPr>
              <a:t></a:t>
            </a:r>
            <a:endParaRPr lang="en-US" sz="3200" spc="150" dirty="0">
              <a:solidFill>
                <a:srgbClr val="FFFFFF"/>
              </a:solidFill>
            </a:endParaRPr>
          </a:p>
        </p:txBody>
      </p:sp>
      <p:sp>
        <p:nvSpPr>
          <p:cNvPr id="12" name="TextBox 11"/>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rgbClr val="FFFFFF"/>
                </a:solidFill>
                <a:sym typeface="Wingdings"/>
              </a:rPr>
              <a:t></a:t>
            </a:r>
            <a:endParaRPr lang="en-US" sz="3200" spc="150"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8BDB2A-54A4-4992-80F8-DC23E95BCBA9}" type="datetimeFigureOut">
              <a:rPr lang="en-US" smtClean="0"/>
              <a:t>8/9/2016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B84E63-A7FF-4223-96BD-85F0F020166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8BDB2A-54A4-4992-80F8-DC23E95BCBA9}" type="datetimeFigureOut">
              <a:rPr lang="en-US" smtClean="0"/>
              <a:t>8/9/2016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B84E63-A7FF-4223-96BD-85F0F02016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8BDB2A-54A4-4992-80F8-DC23E95BCBA9}" type="datetimeFigureOut">
              <a:rPr lang="en-US" smtClean="0"/>
              <a:t>8/9/2016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B84E63-A7FF-4223-96BD-85F0F02016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8BDB2A-54A4-4992-80F8-DC23E95BCBA9}" type="datetimeFigureOut">
              <a:rPr lang="en-US" smtClean="0"/>
              <a:t>8/9/2016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B84E63-A7FF-4223-96BD-85F0F02016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638800" cy="946150"/>
          </a:xfrm>
        </p:spPr>
        <p:txBody>
          <a:bodyPr anchor="ctr">
            <a:noAutofit/>
          </a:bodyPr>
          <a:lstStyle>
            <a:lvl1pPr algn="l">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438912" y="1719072"/>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E8BDB2A-54A4-4992-80F8-DC23E95BCBA9}" type="datetimeFigureOut">
              <a:rPr lang="en-US" smtClean="0"/>
              <a:t>8/9/2016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B84E63-A7FF-4223-96BD-85F0F020166D}"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BE8BDB2A-54A4-4992-80F8-DC23E95BCBA9}" type="datetimeFigureOut">
              <a:rPr lang="en-US" smtClean="0"/>
              <a:t>8/9/2016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B84E63-A7FF-4223-96BD-85F0F020166D}"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28600"/>
            <a:ext cx="5638800" cy="1005840"/>
          </a:xfrm>
        </p:spPr>
        <p:txBody>
          <a:bodyPr anchor="ctr">
            <a:noAutofit/>
          </a:bodyPr>
          <a:lstStyle>
            <a:lvl1pPr algn="l">
              <a:defRPr sz="40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00584"/>
            <a:ext cx="9144000" cy="1453896"/>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167641"/>
            <a:ext cx="9144000" cy="1154314"/>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82880"/>
            <a:ext cx="8229600" cy="111166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BE8BDB2A-54A4-4992-80F8-DC23E95BCBA9}" type="datetimeFigureOut">
              <a:rPr lang="en-US" smtClean="0"/>
              <a:t>8/9/2016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43B84E63-A7FF-4223-96BD-85F0F020166D}" type="slidenum">
              <a:rPr lang="en-US" smtClean="0"/>
              <a:t>‹#›</a:t>
            </a:fld>
            <a:endParaRPr lang="en-US"/>
          </a:p>
        </p:txBody>
      </p:sp>
      <p:sp>
        <p:nvSpPr>
          <p:cNvPr id="9" name="Rectangle 8"/>
          <p:cNvSpPr/>
          <p:nvPr/>
        </p:nvSpPr>
        <p:spPr>
          <a:xfrm>
            <a:off x="0" y="1368552"/>
            <a:ext cx="9144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gi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3.xml"/><Relationship Id="rId4" Type="http://schemas.openxmlformats.org/officeDocument/2006/relationships/image" Target="../media/image15.gif"/></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www.youtube.com/watch?v=Io9KMSSEZ0Y" TargetMode="External"/><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5.gif"/><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2.gi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400" dirty="0" smtClean="0">
                <a:solidFill>
                  <a:schemeClr val="bg1">
                    <a:lumMod val="95000"/>
                    <a:lumOff val="5000"/>
                  </a:schemeClr>
                </a:solidFill>
              </a:rPr>
              <a:t>New Fault Lines at Home and Abroad, </a:t>
            </a:r>
            <a:br>
              <a:rPr lang="en-US" sz="5400" dirty="0" smtClean="0">
                <a:solidFill>
                  <a:schemeClr val="bg1">
                    <a:lumMod val="95000"/>
                    <a:lumOff val="5000"/>
                  </a:schemeClr>
                </a:solidFill>
              </a:rPr>
            </a:br>
            <a:r>
              <a:rPr lang="en-US" sz="5400" dirty="0" smtClean="0">
                <a:solidFill>
                  <a:schemeClr val="bg1">
                    <a:lumMod val="95000"/>
                    <a:lumOff val="5000"/>
                  </a:schemeClr>
                </a:solidFill>
              </a:rPr>
              <a:t>1988 - 2015</a:t>
            </a:r>
            <a:endParaRPr lang="en-US" sz="5400" dirty="0">
              <a:solidFill>
                <a:schemeClr val="bg1">
                  <a:lumMod val="95000"/>
                  <a:lumOff val="5000"/>
                </a:schemeClr>
              </a:solidFill>
            </a:endParaRPr>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2784236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Exporting Jobs – Outsourcing Work</a:t>
            </a:r>
            <a:endParaRPr lang="en-US" dirty="0"/>
          </a:p>
        </p:txBody>
      </p:sp>
      <p:sp>
        <p:nvSpPr>
          <p:cNvPr id="3" name="Content Placeholder 2"/>
          <p:cNvSpPr>
            <a:spLocks noGrp="1"/>
          </p:cNvSpPr>
          <p:nvPr>
            <p:ph sz="half" idx="1"/>
          </p:nvPr>
        </p:nvSpPr>
        <p:spPr>
          <a:xfrm>
            <a:off x="152400" y="1600200"/>
            <a:ext cx="3581400" cy="5105400"/>
          </a:xfrm>
        </p:spPr>
        <p:txBody>
          <a:bodyPr>
            <a:normAutofit fontScale="70000" lnSpcReduction="20000"/>
          </a:bodyPr>
          <a:lstStyle/>
          <a:p>
            <a:r>
              <a:rPr lang="en-US" dirty="0" smtClean="0">
                <a:latin typeface="+mj-lt"/>
              </a:rPr>
              <a:t>Although globalization continued to undermine the influence of labor unions – consider the United Auto Workers, who saw many manufacturing jobs emigrate to other nations – their were some elements of the service industry which thrived.  Service employees, janitors, hotel workers, casino employees, Teamsters, and even UPS employees were able to win some concessions, simply because their jobs couldn’t be outsourced.  </a:t>
            </a:r>
          </a:p>
          <a:p>
            <a:r>
              <a:rPr lang="en-US" dirty="0" smtClean="0">
                <a:latin typeface="+mj-lt"/>
              </a:rPr>
              <a:t>At times, the working conditions both inside and outside the USA were addressed – especially when corporations were embarrassed to have to defend the outsourcing of jobs to areas which would tolerate the miserable working conditions.</a:t>
            </a:r>
            <a:endParaRPr lang="en-US" dirty="0">
              <a:latin typeface="+mj-lt"/>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038599" y="1676400"/>
            <a:ext cx="4786009" cy="3352800"/>
          </a:xfrm>
        </p:spPr>
      </p:pic>
    </p:spTree>
    <p:extLst>
      <p:ext uri="{BB962C8B-B14F-4D97-AF65-F5344CB8AC3E}">
        <p14:creationId xmlns:p14="http://schemas.microsoft.com/office/powerpoint/2010/main" val="35511996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Tolerance and Its Limits</a:t>
            </a:r>
            <a:endParaRPr lang="en-US" dirty="0"/>
          </a:p>
        </p:txBody>
      </p:sp>
      <p:sp>
        <p:nvSpPr>
          <p:cNvPr id="6" name="Text Placeholder 5"/>
          <p:cNvSpPr>
            <a:spLocks noGrp="1"/>
          </p:cNvSpPr>
          <p:nvPr>
            <p:ph type="body" idx="1"/>
          </p:nvPr>
        </p:nvSpPr>
        <p:spPr/>
        <p:txBody>
          <a:bodyPr>
            <a:noAutofit/>
          </a:bodyPr>
          <a:lstStyle/>
          <a:p>
            <a:r>
              <a:rPr lang="en-US" dirty="0" smtClean="0">
                <a:latin typeface="+mj-lt"/>
              </a:rPr>
              <a:t>The Rediscovery of the Racial Divide During the 1990s – and the Persistence of the Problems.</a:t>
            </a:r>
            <a:endParaRPr lang="en-US" dirty="0">
              <a:latin typeface="+mj-lt"/>
            </a:endParaRPr>
          </a:p>
        </p:txBody>
      </p:sp>
    </p:spTree>
    <p:extLst>
      <p:ext uri="{BB962C8B-B14F-4D97-AF65-F5344CB8AC3E}">
        <p14:creationId xmlns:p14="http://schemas.microsoft.com/office/powerpoint/2010/main" val="449467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Los Angeles Riots of 1992</a:t>
            </a:r>
            <a:endParaRPr lang="en-US" dirty="0"/>
          </a:p>
        </p:txBody>
      </p:sp>
      <p:sp>
        <p:nvSpPr>
          <p:cNvPr id="5" name="Content Placeholder 4"/>
          <p:cNvSpPr>
            <a:spLocks noGrp="1"/>
          </p:cNvSpPr>
          <p:nvPr>
            <p:ph idx="1"/>
          </p:nvPr>
        </p:nvSpPr>
        <p:spPr/>
        <p:txBody>
          <a:bodyPr>
            <a:normAutofit fontScale="92500" lnSpcReduction="10000"/>
          </a:bodyPr>
          <a:lstStyle/>
          <a:p>
            <a:r>
              <a:rPr lang="en-US" dirty="0" smtClean="0">
                <a:latin typeface="+mj-lt"/>
              </a:rPr>
              <a:t>It was in March of 1991 that four (4) Los Angeles police </a:t>
            </a:r>
            <a:r>
              <a:rPr lang="en-US" dirty="0">
                <a:latin typeface="+mj-lt"/>
              </a:rPr>
              <a:t>o</a:t>
            </a:r>
            <a:r>
              <a:rPr lang="en-US" dirty="0" smtClean="0">
                <a:latin typeface="+mj-lt"/>
              </a:rPr>
              <a:t>fficers pulled over Rodney King after a high speed chase across the Los Angeles Freeway – and then savagely beat him, breaking his cheekbone, bones at the base of his skull, and his leg.  The brutality lasted for close to fifteen minutes, as police officers used </a:t>
            </a:r>
            <a:r>
              <a:rPr lang="en-US" dirty="0" err="1" smtClean="0">
                <a:latin typeface="+mj-lt"/>
              </a:rPr>
              <a:t>billy</a:t>
            </a:r>
            <a:r>
              <a:rPr lang="en-US" dirty="0" smtClean="0">
                <a:latin typeface="+mj-lt"/>
              </a:rPr>
              <a:t> clubs and kicked him repeatedly.  </a:t>
            </a:r>
          </a:p>
          <a:p>
            <a:r>
              <a:rPr lang="en-US" dirty="0" smtClean="0">
                <a:latin typeface="+mj-lt"/>
              </a:rPr>
              <a:t>When the police officers were acquitted of the crime, despite enormous evidence of excess force, five days of rioting in South Central Los Angeles left fifty-eight (58) people dead and caused over $1 Billion in property damage. </a:t>
            </a:r>
          </a:p>
        </p:txBody>
      </p:sp>
      <p:sp>
        <p:nvSpPr>
          <p:cNvPr id="6" name="Text Placeholder 5"/>
          <p:cNvSpPr>
            <a:spLocks noGrp="1"/>
          </p:cNvSpPr>
          <p:nvPr>
            <p:ph type="body" sz="half" idx="2"/>
          </p:nvPr>
        </p:nvSpPr>
        <p:spPr/>
        <p:txBody>
          <a:bodyPr>
            <a:normAutofit/>
          </a:bodyPr>
          <a:lstStyle/>
          <a:p>
            <a:r>
              <a:rPr lang="en-US" sz="2400" dirty="0" smtClean="0">
                <a:solidFill>
                  <a:schemeClr val="tx1"/>
                </a:solidFill>
                <a:latin typeface="+mj-lt"/>
              </a:rPr>
              <a:t>20 Years Later, the Rodney King Incident </a:t>
            </a:r>
            <a:endParaRPr lang="en-US" sz="2400" dirty="0">
              <a:solidFill>
                <a:schemeClr val="tx1"/>
              </a:solidFill>
              <a:latin typeface="+mj-lt"/>
            </a:endParaRPr>
          </a:p>
        </p:txBody>
      </p:sp>
    </p:spTree>
    <p:extLst>
      <p:ext uri="{BB962C8B-B14F-4D97-AF65-F5344CB8AC3E}">
        <p14:creationId xmlns:p14="http://schemas.microsoft.com/office/powerpoint/2010/main" val="41366641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Clarence Thomas Appointment</a:t>
            </a:r>
            <a:endParaRPr lang="en-US" dirty="0"/>
          </a:p>
        </p:txBody>
      </p:sp>
      <p:sp>
        <p:nvSpPr>
          <p:cNvPr id="3" name="Content Placeholder 2"/>
          <p:cNvSpPr>
            <a:spLocks noGrp="1"/>
          </p:cNvSpPr>
          <p:nvPr>
            <p:ph sz="half" idx="1"/>
          </p:nvPr>
        </p:nvSpPr>
        <p:spPr>
          <a:xfrm>
            <a:off x="304800" y="1600200"/>
            <a:ext cx="3581400" cy="5257800"/>
          </a:xfrm>
        </p:spPr>
        <p:txBody>
          <a:bodyPr>
            <a:normAutofit fontScale="70000" lnSpcReduction="20000"/>
          </a:bodyPr>
          <a:lstStyle/>
          <a:p>
            <a:r>
              <a:rPr lang="en-US" dirty="0" smtClean="0">
                <a:latin typeface="+mj-lt"/>
              </a:rPr>
              <a:t>Clarence Thomas was tapped by President George H.W. Bush in order to replace the retiring liberal Justice Thurgood Marshall.  The two men, were as far apart in their interpretation of the Constitution as legal scholars can be.  When Oklahoma Law Professor Anita Hill accused Thomas of sexual harassment when she worked for him at the Equal Opportunity Employment Commission during the 1980s – accusing him of making crude remarks and sexual overtures towards her – the remainder of his confirmation hearing centered on the his comments.  Thomas called the confirmations a “high tech lynching.”  The role of the Supreme Court in supporting civil rights laws and interpreting legislation is debated yet.  Since Marshall retired, the Court has taken a decidedly less activist role. </a:t>
            </a:r>
            <a:endParaRPr lang="en-US" dirty="0">
              <a:latin typeface="+mj-lt"/>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794743" y="1828800"/>
            <a:ext cx="4892057" cy="3464375"/>
          </a:xfrm>
        </p:spPr>
      </p:pic>
    </p:spTree>
    <p:extLst>
      <p:ext uri="{BB962C8B-B14F-4D97-AF65-F5344CB8AC3E}">
        <p14:creationId xmlns:p14="http://schemas.microsoft.com/office/powerpoint/2010/main" val="17596876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O.J. Simpson Trial</a:t>
            </a:r>
            <a:endParaRPr lang="en-US" dirty="0"/>
          </a:p>
        </p:txBody>
      </p:sp>
      <p:sp>
        <p:nvSpPr>
          <p:cNvPr id="3" name="Content Placeholder 2"/>
          <p:cNvSpPr>
            <a:spLocks noGrp="1"/>
          </p:cNvSpPr>
          <p:nvPr>
            <p:ph sz="half" idx="1"/>
          </p:nvPr>
        </p:nvSpPr>
        <p:spPr/>
        <p:txBody>
          <a:bodyPr>
            <a:normAutofit fontScale="92500"/>
          </a:bodyPr>
          <a:lstStyle/>
          <a:p>
            <a:r>
              <a:rPr lang="en-US" dirty="0" smtClean="0">
                <a:latin typeface="+mj-lt"/>
              </a:rPr>
              <a:t>Accused of murdering his ex-wife Nicole Brown Simpson and her friend Ronald Goldman, O.J. Simpson was eventually judged not guilty – despite DNA evidence linking him to the scene – largely because of the boasting of racist police officer Mark Fuhrman.  The case illustrated a significant divide between black and white Americans regarding police testimony the justice system. </a:t>
            </a:r>
            <a:endParaRPr lang="en-US" dirty="0">
              <a:latin typeface="+mj-lt"/>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56919" y="1752600"/>
            <a:ext cx="4267200" cy="4267200"/>
          </a:xfrm>
        </p:spPr>
      </p:pic>
    </p:spTree>
    <p:extLst>
      <p:ext uri="{BB962C8B-B14F-4D97-AF65-F5344CB8AC3E}">
        <p14:creationId xmlns:p14="http://schemas.microsoft.com/office/powerpoint/2010/main" val="4745244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smtClean="0"/>
              <a:t>Increasing Immigration and the Recognition of Mixed Ancestry in the United States</a:t>
            </a:r>
            <a:endParaRPr lang="en-US" sz="4400" dirty="0"/>
          </a:p>
        </p:txBody>
      </p:sp>
      <p:sp>
        <p:nvSpPr>
          <p:cNvPr id="3" name="Content Placeholder 2"/>
          <p:cNvSpPr>
            <a:spLocks noGrp="1"/>
          </p:cNvSpPr>
          <p:nvPr>
            <p:ph sz="half" idx="1"/>
          </p:nvPr>
        </p:nvSpPr>
        <p:spPr>
          <a:xfrm>
            <a:off x="457200" y="1600200"/>
            <a:ext cx="3276600" cy="5029200"/>
          </a:xfrm>
        </p:spPr>
        <p:txBody>
          <a:bodyPr>
            <a:normAutofit fontScale="77500" lnSpcReduction="20000"/>
          </a:bodyPr>
          <a:lstStyle/>
          <a:p>
            <a:pPr marL="0" indent="0">
              <a:buNone/>
            </a:pPr>
            <a:r>
              <a:rPr lang="en-US" dirty="0" smtClean="0">
                <a:latin typeface="+mj-lt"/>
              </a:rPr>
              <a:t>During the 1990s, immigration was very much on the rise, particularly from China, the Philippines, and Latin America.  In regions where immigration was particularly high, such as California, Arizona, Nevada, and Texas, backlash against undocumented immigrants – or anyone who looked like an illegal immigrant – took place.  As white Americans increasingly lost their numeric majorities as voters, the process of racial identification changed – and by the end of the 1990s the notion that a person could be more than one race was more widely accepted.</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096887" y="4191000"/>
            <a:ext cx="4150625" cy="2288822"/>
          </a:xfr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3400" y="1625336"/>
            <a:ext cx="3657600" cy="2432304"/>
          </a:xfrm>
          <a:prstGeom prst="rect">
            <a:avLst/>
          </a:prstGeom>
        </p:spPr>
      </p:pic>
    </p:spTree>
    <p:extLst>
      <p:ext uri="{BB962C8B-B14F-4D97-AF65-F5344CB8AC3E}">
        <p14:creationId xmlns:p14="http://schemas.microsoft.com/office/powerpoint/2010/main" val="17386580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Social Issues: In Defense of Marriage?</a:t>
            </a:r>
            <a:endParaRPr lang="en-US" dirty="0"/>
          </a:p>
        </p:txBody>
      </p:sp>
      <p:sp>
        <p:nvSpPr>
          <p:cNvPr id="6" name="Content Placeholder 5"/>
          <p:cNvSpPr>
            <a:spLocks noGrp="1"/>
          </p:cNvSpPr>
          <p:nvPr>
            <p:ph sz="half" idx="1"/>
          </p:nvPr>
        </p:nvSpPr>
        <p:spPr/>
        <p:txBody>
          <a:bodyPr>
            <a:normAutofit fontScale="85000" lnSpcReduction="10000"/>
          </a:bodyPr>
          <a:lstStyle/>
          <a:p>
            <a:r>
              <a:rPr lang="en-US" b="1" dirty="0" smtClean="0">
                <a:latin typeface="+mj-lt"/>
              </a:rPr>
              <a:t>The Defense of Marriage Act of 1996 </a:t>
            </a:r>
            <a:r>
              <a:rPr lang="en-US" dirty="0" smtClean="0">
                <a:latin typeface="+mj-lt"/>
              </a:rPr>
              <a:t>– defined marriage as a union between a man and a woman.</a:t>
            </a:r>
          </a:p>
          <a:p>
            <a:r>
              <a:rPr lang="en-US" b="1" dirty="0" smtClean="0">
                <a:latin typeface="+mj-lt"/>
              </a:rPr>
              <a:t>The Vermont Civil Union Law – </a:t>
            </a:r>
            <a:r>
              <a:rPr lang="en-US" dirty="0" smtClean="0">
                <a:latin typeface="+mj-lt"/>
              </a:rPr>
              <a:t>gave legal recognition to same sex couples, affording them all of the protections, privileges, and responsibilities of married couples.  Since that time several more states have passed laws allowing same sex marriage – and others have forbidden the practice!  In the 2012 Election, Maryland and Iowa approved same sex marriage. </a:t>
            </a:r>
            <a:endParaRPr lang="en-US" dirty="0">
              <a:latin typeface="+mj-lt"/>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913689" y="1600200"/>
            <a:ext cx="3507621" cy="4525963"/>
          </a:xfrm>
        </p:spPr>
      </p:pic>
    </p:spTree>
    <p:extLst>
      <p:ext uri="{BB962C8B-B14F-4D97-AF65-F5344CB8AC3E}">
        <p14:creationId xmlns:p14="http://schemas.microsoft.com/office/powerpoint/2010/main" val="10249466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Election of 1992</a:t>
            </a:r>
            <a:endParaRPr lang="en-US" dirty="0"/>
          </a:p>
        </p:txBody>
      </p:sp>
      <p:sp>
        <p:nvSpPr>
          <p:cNvPr id="6" name="Text Placeholder 5"/>
          <p:cNvSpPr>
            <a:spLocks noGrp="1"/>
          </p:cNvSpPr>
          <p:nvPr>
            <p:ph type="body" idx="1"/>
          </p:nvPr>
        </p:nvSpPr>
        <p:spPr/>
        <p:txBody>
          <a:bodyPr/>
          <a:lstStyle/>
          <a:p>
            <a:r>
              <a:rPr lang="en-US" dirty="0" smtClean="0">
                <a:solidFill>
                  <a:schemeClr val="tx1"/>
                </a:solidFill>
                <a:latin typeface="+mj-lt"/>
              </a:rPr>
              <a:t>George H.W. Bush – William Jefferson Clinton – Ross Perot</a:t>
            </a:r>
            <a:endParaRPr lang="en-US" dirty="0">
              <a:solidFill>
                <a:schemeClr val="tx1"/>
              </a:solidFill>
              <a:latin typeface="+mj-lt"/>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411" y="15658"/>
            <a:ext cx="1834589" cy="245529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7600" y="-14614"/>
            <a:ext cx="1772907" cy="247095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7334" y="0"/>
            <a:ext cx="1868466" cy="2484662"/>
          </a:xfrm>
          <a:prstGeom prst="rect">
            <a:avLst/>
          </a:prstGeom>
        </p:spPr>
      </p:pic>
    </p:spTree>
    <p:extLst>
      <p:ext uri="{BB962C8B-B14F-4D97-AF65-F5344CB8AC3E}">
        <p14:creationId xmlns:p14="http://schemas.microsoft.com/office/powerpoint/2010/main" val="17420485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William Jefferson Clinton</a:t>
            </a:r>
            <a:endParaRPr lang="en-US" dirty="0"/>
          </a:p>
        </p:txBody>
      </p:sp>
      <p:sp>
        <p:nvSpPr>
          <p:cNvPr id="3" name="Content Placeholder 2"/>
          <p:cNvSpPr>
            <a:spLocks noGrp="1"/>
          </p:cNvSpPr>
          <p:nvPr>
            <p:ph sz="half" idx="1"/>
          </p:nvPr>
        </p:nvSpPr>
        <p:spPr/>
        <p:txBody>
          <a:bodyPr>
            <a:normAutofit fontScale="92500"/>
          </a:bodyPr>
          <a:lstStyle/>
          <a:p>
            <a:r>
              <a:rPr lang="en-US" dirty="0" smtClean="0">
                <a:latin typeface="+mj-lt"/>
              </a:rPr>
              <a:t>Clinton was the former Governor of Arkansas, who billed himself as a New Democrat coming into the 1992 Election.  Although scandal followed him around, particularly regarding sexual improprieties, the combination of a sluggish economy and a strong (and peculiar) third party candidate, Ross Perot, combined to allow Clinton to defeat the incumbent, George H.W. Bush.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57115" y="1600200"/>
            <a:ext cx="3620770" cy="4525963"/>
          </a:xfrm>
        </p:spPr>
      </p:pic>
    </p:spTree>
    <p:extLst>
      <p:ext uri="{BB962C8B-B14F-4D97-AF65-F5344CB8AC3E}">
        <p14:creationId xmlns:p14="http://schemas.microsoft.com/office/powerpoint/2010/main" val="10187602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Election of 1992</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881981"/>
            <a:ext cx="3962400" cy="3962400"/>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238750" y="1924844"/>
            <a:ext cx="2857500" cy="3876675"/>
          </a:xfrm>
        </p:spPr>
      </p:pic>
    </p:spTree>
    <p:extLst>
      <p:ext uri="{BB962C8B-B14F-4D97-AF65-F5344CB8AC3E}">
        <p14:creationId xmlns:p14="http://schemas.microsoft.com/office/powerpoint/2010/main" val="30707932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H.W. Bush VS. Michael Dukakis</a:t>
            </a:r>
            <a:endParaRPr lang="en-US" dirty="0"/>
          </a:p>
        </p:txBody>
      </p:sp>
      <p:sp>
        <p:nvSpPr>
          <p:cNvPr id="4" name="Content Placeholder 3"/>
          <p:cNvSpPr>
            <a:spLocks noGrp="1"/>
          </p:cNvSpPr>
          <p:nvPr>
            <p:ph sz="half" idx="1"/>
          </p:nvPr>
        </p:nvSpPr>
        <p:spPr/>
        <p:txBody>
          <a:bodyPr>
            <a:normAutofit fontScale="85000" lnSpcReduction="20000"/>
          </a:bodyPr>
          <a:lstStyle/>
          <a:p>
            <a:r>
              <a:rPr lang="en-US" dirty="0" smtClean="0">
                <a:latin typeface="+mj-lt"/>
              </a:rPr>
              <a:t>Michael Dukakis – former governor of Massachusetts and Democratic nominee – had a commanding lead in the summer of 1988.  But George Bush was able to redefine himself – declaring “I am not a wimp!” – and win the election.  The most controversial issues of the election were the selection of the Vice Presidents – Dan Quayle was viewed by many as fearfully incompetent – and the issue of crime. Dukakis was slammed for his anti-death penalty stance, and for a furlough program in his state which had resulted in repeat offenders, most famously, Willie Horton. </a:t>
            </a:r>
            <a:endParaRPr lang="en-US" dirty="0">
              <a:latin typeface="+mj-lt"/>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00600" y="1828800"/>
            <a:ext cx="3967810" cy="3810000"/>
          </a:xfrm>
        </p:spPr>
      </p:pic>
      <p:sp>
        <p:nvSpPr>
          <p:cNvPr id="7" name="Rounded Rectangle 6"/>
          <p:cNvSpPr/>
          <p:nvPr/>
        </p:nvSpPr>
        <p:spPr>
          <a:xfrm>
            <a:off x="838200" y="6106960"/>
            <a:ext cx="8001000" cy="3810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latin typeface="+mj-lt"/>
                <a:hlinkClick r:id="rId3"/>
              </a:rPr>
              <a:t>http://</a:t>
            </a:r>
            <a:r>
              <a:rPr lang="en-US" dirty="0" smtClean="0">
                <a:latin typeface="+mj-lt"/>
                <a:hlinkClick r:id="rId3"/>
              </a:rPr>
              <a:t>www.youtube.com/watch?v=Io9KMSSEZ0Y</a:t>
            </a:r>
            <a:r>
              <a:rPr lang="en-US" dirty="0" smtClean="0">
                <a:latin typeface="+mj-lt"/>
              </a:rPr>
              <a:t> </a:t>
            </a:r>
            <a:endParaRPr lang="en-US" dirty="0">
              <a:latin typeface="+mj-lt"/>
            </a:endParaRPr>
          </a:p>
        </p:txBody>
      </p:sp>
    </p:spTree>
    <p:extLst>
      <p:ext uri="{BB962C8B-B14F-4D97-AF65-F5344CB8AC3E}">
        <p14:creationId xmlns:p14="http://schemas.microsoft.com/office/powerpoint/2010/main" val="16925830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H.W. Bush</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67123" y="1600200"/>
            <a:ext cx="3618754" cy="4525963"/>
          </a:xfrm>
        </p:spPr>
      </p:pic>
      <p:sp>
        <p:nvSpPr>
          <p:cNvPr id="4" name="Content Placeholder 3"/>
          <p:cNvSpPr>
            <a:spLocks noGrp="1"/>
          </p:cNvSpPr>
          <p:nvPr>
            <p:ph sz="half" idx="2"/>
          </p:nvPr>
        </p:nvSpPr>
        <p:spPr/>
        <p:txBody>
          <a:bodyPr>
            <a:normAutofit lnSpcReduction="10000"/>
          </a:bodyPr>
          <a:lstStyle/>
          <a:p>
            <a:r>
              <a:rPr lang="en-US" dirty="0" smtClean="0">
                <a:latin typeface="+mj-lt"/>
              </a:rPr>
              <a:t>Under President Bush, the Soviet Union had literally collapsed, the Cold War had ended, Eastern Europe had been liberated, regime change had been executed in Panama, and the sovereignty of Kuwait had been defended against the hostile excesses of dictator Saddam Hussein.  And despite all of the this, he was defeated – largely due to a poor economy.</a:t>
            </a:r>
            <a:endParaRPr lang="en-US" dirty="0">
              <a:latin typeface="+mj-lt"/>
            </a:endParaRPr>
          </a:p>
        </p:txBody>
      </p:sp>
    </p:spTree>
    <p:extLst>
      <p:ext uri="{BB962C8B-B14F-4D97-AF65-F5344CB8AC3E}">
        <p14:creationId xmlns:p14="http://schemas.microsoft.com/office/powerpoint/2010/main" val="7777014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solidFill>
                  <a:schemeClr val="tx1"/>
                </a:solidFill>
              </a:rPr>
              <a:t>The Two Bill Clintons</a:t>
            </a:r>
            <a:endParaRPr lang="en-US" b="1" dirty="0">
              <a:solidFill>
                <a:schemeClr val="tx1"/>
              </a:solidFill>
            </a:endParaRPr>
          </a:p>
        </p:txBody>
      </p:sp>
      <p:sp>
        <p:nvSpPr>
          <p:cNvPr id="6" name="Text Placeholder 5"/>
          <p:cNvSpPr>
            <a:spLocks noGrp="1"/>
          </p:cNvSpPr>
          <p:nvPr>
            <p:ph type="body" idx="1"/>
          </p:nvPr>
        </p:nvSpPr>
        <p:spPr/>
        <p:txBody>
          <a:bodyPr>
            <a:normAutofit/>
          </a:bodyPr>
          <a:lstStyle/>
          <a:p>
            <a:r>
              <a:rPr lang="en-US" sz="2800" dirty="0" smtClean="0">
                <a:solidFill>
                  <a:schemeClr val="tx1"/>
                </a:solidFill>
                <a:latin typeface="+mj-lt"/>
              </a:rPr>
              <a:t>Persistent Controversy, Peace and Prosperity, and the Art of Triangulation</a:t>
            </a:r>
            <a:endParaRPr lang="en-US" sz="2800" dirty="0">
              <a:solidFill>
                <a:schemeClr val="tx1"/>
              </a:solidFill>
              <a:latin typeface="+mj-lt"/>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9395" y="0"/>
            <a:ext cx="1867205" cy="2482985"/>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400" y="1"/>
            <a:ext cx="3449879" cy="2482984"/>
          </a:xfrm>
          <a:prstGeom prst="rect">
            <a:avLst/>
          </a:prstGeom>
        </p:spPr>
      </p:pic>
    </p:spTree>
    <p:extLst>
      <p:ext uri="{BB962C8B-B14F-4D97-AF65-F5344CB8AC3E}">
        <p14:creationId xmlns:p14="http://schemas.microsoft.com/office/powerpoint/2010/main" val="939695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“Don’t Ask, Don’t Tell”</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1905000"/>
            <a:ext cx="5305981" cy="4178460"/>
          </a:xfrm>
        </p:spPr>
      </p:pic>
      <p:sp>
        <p:nvSpPr>
          <p:cNvPr id="4" name="Content Placeholder 3"/>
          <p:cNvSpPr>
            <a:spLocks noGrp="1"/>
          </p:cNvSpPr>
          <p:nvPr>
            <p:ph sz="half" idx="2"/>
          </p:nvPr>
        </p:nvSpPr>
        <p:spPr>
          <a:xfrm>
            <a:off x="5638800" y="1600200"/>
            <a:ext cx="3048000" cy="4525963"/>
          </a:xfrm>
        </p:spPr>
        <p:txBody>
          <a:bodyPr>
            <a:normAutofit fontScale="85000" lnSpcReduction="20000"/>
          </a:bodyPr>
          <a:lstStyle/>
          <a:p>
            <a:r>
              <a:rPr lang="en-US" dirty="0" smtClean="0">
                <a:latin typeface="+mj-lt"/>
              </a:rPr>
              <a:t>During the Clinton years, social liberalism was often abandoned in order to compromise with a well organized and focused Republican majority in the Congress.  Clinton’s “Don’t Ask, Don’t Tell” policy concerning homosexuals in the military was a case and point: the policy satisfied virtually no social interest groups, but allowed for coexistence. </a:t>
            </a:r>
            <a:endParaRPr lang="en-US" dirty="0">
              <a:latin typeface="+mj-lt"/>
            </a:endParaRPr>
          </a:p>
        </p:txBody>
      </p:sp>
    </p:spTree>
    <p:extLst>
      <p:ext uri="{BB962C8B-B14F-4D97-AF65-F5344CB8AC3E}">
        <p14:creationId xmlns:p14="http://schemas.microsoft.com/office/powerpoint/2010/main" val="9827153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Hillary Clinton and Health Care Reform</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1000" y="1828800"/>
            <a:ext cx="3594532" cy="4145693"/>
          </a:xfrm>
        </p:spPr>
      </p:pic>
      <p:sp>
        <p:nvSpPr>
          <p:cNvPr id="4" name="Content Placeholder 3"/>
          <p:cNvSpPr>
            <a:spLocks noGrp="1"/>
          </p:cNvSpPr>
          <p:nvPr>
            <p:ph sz="half" idx="2"/>
          </p:nvPr>
        </p:nvSpPr>
        <p:spPr>
          <a:xfrm>
            <a:off x="4648200" y="1600200"/>
            <a:ext cx="4191000" cy="5029200"/>
          </a:xfrm>
        </p:spPr>
        <p:txBody>
          <a:bodyPr>
            <a:normAutofit fontScale="92500" lnSpcReduction="10000"/>
          </a:bodyPr>
          <a:lstStyle/>
          <a:p>
            <a:r>
              <a:rPr lang="en-US" sz="3200" dirty="0" smtClean="0">
                <a:latin typeface="+mj-lt"/>
              </a:rPr>
              <a:t>Hillary Clinton was tasked with brokering an acceptable health care reform system during the 1990s, and she was not successful.  The efforts to complete health care reform were abandoned by the end of Clinton’s first term in office. Doctors, pharmaceutical companies, and health care providers all opposed comprehensive health care reform.</a:t>
            </a:r>
            <a:endParaRPr lang="en-US" sz="3200" dirty="0">
              <a:latin typeface="+mj-lt"/>
            </a:endParaRPr>
          </a:p>
        </p:txBody>
      </p:sp>
    </p:spTree>
    <p:extLst>
      <p:ext uri="{BB962C8B-B14F-4D97-AF65-F5344CB8AC3E}">
        <p14:creationId xmlns:p14="http://schemas.microsoft.com/office/powerpoint/2010/main" val="21887572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Contract </a:t>
            </a:r>
            <a:r>
              <a:rPr lang="en-US" dirty="0"/>
              <a:t>W</a:t>
            </a:r>
            <a:r>
              <a:rPr lang="en-US" dirty="0" smtClean="0"/>
              <a:t>ith America”</a:t>
            </a:r>
            <a:endParaRPr lang="en-US" dirty="0"/>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04800" y="1600200"/>
            <a:ext cx="4648200" cy="3113564"/>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181600" y="1600200"/>
            <a:ext cx="3817077" cy="4525963"/>
          </a:xfrm>
        </p:spPr>
      </p:pic>
      <p:sp>
        <p:nvSpPr>
          <p:cNvPr id="9" name="Rounded Rectangle 8"/>
          <p:cNvSpPr/>
          <p:nvPr/>
        </p:nvSpPr>
        <p:spPr>
          <a:xfrm>
            <a:off x="228600" y="4876800"/>
            <a:ext cx="4724400" cy="175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latin typeface="+mj-lt"/>
              </a:rPr>
              <a:t>Part of Bill Clinton’s success as President was a product of his cooperation with an unlikely partner, Newt Gingrich.  The Contract with America Gingrich authored in 1994 resulted in greater military spending, an anti-crime bill, welfare reform, and the North American Free Trade Agreement, all of which Clinton took credit for </a:t>
            </a:r>
            <a:r>
              <a:rPr lang="en-US" dirty="0" err="1" smtClean="0">
                <a:solidFill>
                  <a:schemeClr val="tx1"/>
                </a:solidFill>
                <a:latin typeface="+mj-lt"/>
              </a:rPr>
              <a:t>withiis</a:t>
            </a:r>
            <a:r>
              <a:rPr lang="en-US" dirty="0" smtClean="0">
                <a:solidFill>
                  <a:schemeClr val="tx1"/>
                </a:solidFill>
                <a:latin typeface="+mj-lt"/>
              </a:rPr>
              <a:t> famed “Triangulation “ Tactics.  </a:t>
            </a:r>
            <a:endParaRPr lang="en-US" dirty="0">
              <a:solidFill>
                <a:schemeClr val="tx1"/>
              </a:solidFill>
              <a:latin typeface="+mj-lt"/>
            </a:endParaRPr>
          </a:p>
        </p:txBody>
      </p:sp>
    </p:spTree>
    <p:extLst>
      <p:ext uri="{BB962C8B-B14F-4D97-AF65-F5344CB8AC3E}">
        <p14:creationId xmlns:p14="http://schemas.microsoft.com/office/powerpoint/2010/main" val="33050333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Monica Lewinsky </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47750" y="1958181"/>
            <a:ext cx="2857500" cy="3810000"/>
          </a:xfrm>
        </p:spPr>
      </p:pic>
      <p:sp>
        <p:nvSpPr>
          <p:cNvPr id="4" name="Content Placeholder 3"/>
          <p:cNvSpPr>
            <a:spLocks noGrp="1"/>
          </p:cNvSpPr>
          <p:nvPr>
            <p:ph sz="half" idx="2"/>
          </p:nvPr>
        </p:nvSpPr>
        <p:spPr>
          <a:xfrm>
            <a:off x="4343400" y="1600200"/>
            <a:ext cx="4572000" cy="4572000"/>
          </a:xfrm>
        </p:spPr>
        <p:txBody>
          <a:bodyPr>
            <a:noAutofit/>
          </a:bodyPr>
          <a:lstStyle/>
          <a:p>
            <a:r>
              <a:rPr lang="en-US" sz="3200" dirty="0" smtClean="0">
                <a:solidFill>
                  <a:schemeClr val="tx1"/>
                </a:solidFill>
                <a:latin typeface="+mj-lt"/>
              </a:rPr>
              <a:t>Bill Clinton’s public denials, including the very famous, “</a:t>
            </a:r>
            <a:r>
              <a:rPr lang="en-US" sz="3200" i="1" dirty="0" smtClean="0">
                <a:solidFill>
                  <a:schemeClr val="tx1"/>
                </a:solidFill>
                <a:latin typeface="+mj-lt"/>
              </a:rPr>
              <a:t>I did not have sexual relations with that woman</a:t>
            </a:r>
            <a:r>
              <a:rPr lang="en-US" sz="3200" dirty="0" smtClean="0">
                <a:solidFill>
                  <a:schemeClr val="tx1"/>
                </a:solidFill>
                <a:latin typeface="+mj-lt"/>
              </a:rPr>
              <a:t>!” statement undermined most of his second term in office.  He was ultimately impeached – although not removed from office – for his transgressions and deceit.  Woe for the presidency. </a:t>
            </a:r>
            <a:endParaRPr lang="en-US" sz="3200" dirty="0">
              <a:solidFill>
                <a:schemeClr val="tx1"/>
              </a:solidFill>
              <a:latin typeface="+mj-lt"/>
            </a:endParaRPr>
          </a:p>
        </p:txBody>
      </p:sp>
    </p:spTree>
    <p:extLst>
      <p:ext uri="{BB962C8B-B14F-4D97-AF65-F5344CB8AC3E}">
        <p14:creationId xmlns:p14="http://schemas.microsoft.com/office/powerpoint/2010/main" val="25416097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5400" dirty="0" smtClean="0"/>
              <a:t>Clinton’s Mixed Legacy of Foreign Policy Initiatives</a:t>
            </a:r>
            <a:endParaRPr lang="en-US" sz="5400" dirty="0"/>
          </a:p>
        </p:txBody>
      </p:sp>
      <p:sp>
        <p:nvSpPr>
          <p:cNvPr id="6" name="Text Placeholder 5"/>
          <p:cNvSpPr>
            <a:spLocks noGrp="1"/>
          </p:cNvSpPr>
          <p:nvPr>
            <p:ph type="body" idx="1"/>
          </p:nvPr>
        </p:nvSpPr>
        <p:spPr/>
        <p:txBody>
          <a:bodyPr>
            <a:noAutofit/>
          </a:bodyPr>
          <a:lstStyle/>
          <a:p>
            <a:r>
              <a:rPr lang="en-US" sz="3200" dirty="0" smtClean="0">
                <a:latin typeface="+mj-lt"/>
              </a:rPr>
              <a:t>The United States as a Singular Superpower and Nascent Terrorism</a:t>
            </a:r>
            <a:endParaRPr lang="en-US" sz="3200" dirty="0">
              <a:latin typeface="+mj-lt"/>
            </a:endParaRPr>
          </a:p>
        </p:txBody>
      </p:sp>
    </p:spTree>
    <p:extLst>
      <p:ext uri="{BB962C8B-B14F-4D97-AF65-F5344CB8AC3E}">
        <p14:creationId xmlns:p14="http://schemas.microsoft.com/office/powerpoint/2010/main" val="29684143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China’s Most Favored Nation Status for Trade</a:t>
            </a:r>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789589"/>
            <a:ext cx="5334000" cy="4147185"/>
          </a:xfrm>
        </p:spPr>
      </p:pic>
      <p:sp>
        <p:nvSpPr>
          <p:cNvPr id="6" name="Content Placeholder 5"/>
          <p:cNvSpPr>
            <a:spLocks noGrp="1"/>
          </p:cNvSpPr>
          <p:nvPr>
            <p:ph sz="half" idx="2"/>
          </p:nvPr>
        </p:nvSpPr>
        <p:spPr>
          <a:xfrm>
            <a:off x="5943600" y="1600200"/>
            <a:ext cx="2743200" cy="4525963"/>
          </a:xfrm>
        </p:spPr>
        <p:txBody>
          <a:bodyPr>
            <a:normAutofit fontScale="77500" lnSpcReduction="20000"/>
          </a:bodyPr>
          <a:lstStyle/>
          <a:p>
            <a:r>
              <a:rPr lang="en-US" dirty="0" smtClean="0">
                <a:latin typeface="+mj-lt"/>
              </a:rPr>
              <a:t>China was designated as a full trading partner of the United States under Clinton, opening the enormous markets in the nation to American goods – but also allowing Chinese manufacturers to fill voids in American markets, and implicitly condoning China’s dismal record of human rights violations, violent suppression of political dissent, and anti-democratic behavior. </a:t>
            </a:r>
            <a:endParaRPr lang="en-US" dirty="0">
              <a:latin typeface="+mj-lt"/>
            </a:endParaRPr>
          </a:p>
        </p:txBody>
      </p:sp>
    </p:spTree>
    <p:extLst>
      <p:ext uri="{BB962C8B-B14F-4D97-AF65-F5344CB8AC3E}">
        <p14:creationId xmlns:p14="http://schemas.microsoft.com/office/powerpoint/2010/main" val="32872116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Elian Gonzales Case</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latin typeface="+mj-lt"/>
              </a:rPr>
              <a:t>Elian Gonzalez arrived in the United States in 2000, after his mother had tried to escape Cuba with he and several relatives.  Along the way, Elian’s mother drown, but eventually the survivors made their way to shore, and Elian was taken in by relatives in Florida.  When the boy’s father – who had remained in Cuba – demanded custody of his son, and international standoff unfolded.  Eventually Elian was reunited with his father in Cuba.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95800" y="1752600"/>
            <a:ext cx="4038600" cy="242316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4343398"/>
            <a:ext cx="3164910" cy="2422125"/>
          </a:xfrm>
          <a:prstGeom prst="rect">
            <a:avLst/>
          </a:prstGeom>
        </p:spPr>
      </p:pic>
    </p:spTree>
    <p:extLst>
      <p:ext uri="{BB962C8B-B14F-4D97-AF65-F5344CB8AC3E}">
        <p14:creationId xmlns:p14="http://schemas.microsoft.com/office/powerpoint/2010/main" val="30590929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Yassar</a:t>
            </a:r>
            <a:r>
              <a:rPr lang="en-US" dirty="0" smtClean="0"/>
              <a:t> Arafat and </a:t>
            </a:r>
            <a:r>
              <a:rPr lang="en-US" dirty="0" err="1" smtClean="0"/>
              <a:t>Yitzak</a:t>
            </a:r>
            <a:r>
              <a:rPr lang="en-US" dirty="0" smtClean="0"/>
              <a:t> Rabin</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600" y="1752600"/>
            <a:ext cx="6553200" cy="4368799"/>
          </a:xfrm>
        </p:spPr>
      </p:pic>
    </p:spTree>
    <p:extLst>
      <p:ext uri="{BB962C8B-B14F-4D97-AF65-F5344CB8AC3E}">
        <p14:creationId xmlns:p14="http://schemas.microsoft.com/office/powerpoint/2010/main" val="13424384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Bush Presidency</a:t>
            </a:r>
            <a:endParaRPr lang="en-US" dirty="0"/>
          </a:p>
        </p:txBody>
      </p:sp>
      <p:sp>
        <p:nvSpPr>
          <p:cNvPr id="3" name="Content Placeholder 2"/>
          <p:cNvSpPr>
            <a:spLocks noGrp="1"/>
          </p:cNvSpPr>
          <p:nvPr>
            <p:ph sz="half" idx="1"/>
          </p:nvPr>
        </p:nvSpPr>
        <p:spPr/>
        <p:txBody>
          <a:bodyPr>
            <a:normAutofit fontScale="92500"/>
          </a:bodyPr>
          <a:lstStyle/>
          <a:p>
            <a:r>
              <a:rPr lang="en-US" dirty="0" smtClean="0">
                <a:latin typeface="+mj-lt"/>
              </a:rPr>
              <a:t>Under President George H.W. Bush, the Cold War came to a halt, and the Soviet Union fell apart.  Fifteen new nations emerged, and Russia, now under the democratic leadership of Boris Yeltsin, began a series of democratic and capitalistic reforms.  Adjusting to the new world order proved difficult, and a scuffling economy in transition undermined the Bush Presidency. </a:t>
            </a:r>
            <a:endParaRPr lang="en-US" dirty="0">
              <a:latin typeface="+mj-lt"/>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365592" y="1752600"/>
            <a:ext cx="4654028" cy="4267200"/>
          </a:xfrm>
        </p:spPr>
      </p:pic>
    </p:spTree>
    <p:extLst>
      <p:ext uri="{BB962C8B-B14F-4D97-AF65-F5344CB8AC3E}">
        <p14:creationId xmlns:p14="http://schemas.microsoft.com/office/powerpoint/2010/main" val="34996176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Somalia – 1993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399" y="1702531"/>
            <a:ext cx="8069663" cy="4317269"/>
          </a:xfrm>
        </p:spPr>
      </p:pic>
    </p:spTree>
    <p:extLst>
      <p:ext uri="{BB962C8B-B14F-4D97-AF65-F5344CB8AC3E}">
        <p14:creationId xmlns:p14="http://schemas.microsoft.com/office/powerpoint/2010/main" val="6435483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Rwanda</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71600" y="1745099"/>
            <a:ext cx="6248400" cy="4135304"/>
          </a:xfrm>
        </p:spPr>
      </p:pic>
    </p:spTree>
    <p:extLst>
      <p:ext uri="{BB962C8B-B14F-4D97-AF65-F5344CB8AC3E}">
        <p14:creationId xmlns:p14="http://schemas.microsoft.com/office/powerpoint/2010/main" val="38469761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smtClean="0"/>
              <a:t>Yugoslavia – Strikes Against Milosevic and the Serbians - 1995</a:t>
            </a:r>
            <a:endParaRPr lang="en-US" sz="44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52600" y="1676400"/>
            <a:ext cx="4957007" cy="4525963"/>
          </a:xfrm>
        </p:spPr>
      </p:pic>
    </p:spTree>
    <p:extLst>
      <p:ext uri="{BB962C8B-B14F-4D97-AF65-F5344CB8AC3E}">
        <p14:creationId xmlns:p14="http://schemas.microsoft.com/office/powerpoint/2010/main" val="21337221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1993 World Trade Center Attacks</a:t>
            </a:r>
            <a:endParaRPr lang="en-US"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932226"/>
            <a:ext cx="4038600" cy="3861911"/>
          </a:xfrm>
        </p:spPr>
      </p:pic>
      <p:sp>
        <p:nvSpPr>
          <p:cNvPr id="7" name="Content Placeholder 6"/>
          <p:cNvSpPr>
            <a:spLocks noGrp="1"/>
          </p:cNvSpPr>
          <p:nvPr>
            <p:ph sz="half" idx="2"/>
          </p:nvPr>
        </p:nvSpPr>
        <p:spPr/>
        <p:txBody>
          <a:bodyPr>
            <a:normAutofit lnSpcReduction="10000"/>
          </a:bodyPr>
          <a:lstStyle/>
          <a:p>
            <a:r>
              <a:rPr lang="en-US" dirty="0" smtClean="0">
                <a:latin typeface="+mj-lt"/>
              </a:rPr>
              <a:t>The first World Trade Center attacks actually took place in February of 1993, when a bomb blew up in the parking garages underneath the structure.  Six people were killed in the attack, and thousands were injured, although at the time it did not generate the sort of public anxiety and outrage which would emerge eight years later. </a:t>
            </a:r>
            <a:endParaRPr lang="en-US" dirty="0">
              <a:latin typeface="+mj-lt"/>
            </a:endParaRPr>
          </a:p>
        </p:txBody>
      </p:sp>
    </p:spTree>
    <p:extLst>
      <p:ext uri="{BB962C8B-B14F-4D97-AF65-F5344CB8AC3E}">
        <p14:creationId xmlns:p14="http://schemas.microsoft.com/office/powerpoint/2010/main" val="17650299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Alfred P. </a:t>
            </a:r>
            <a:r>
              <a:rPr lang="en-US" dirty="0" err="1" smtClean="0"/>
              <a:t>Murrah</a:t>
            </a:r>
            <a:r>
              <a:rPr lang="en-US" dirty="0" smtClean="0"/>
              <a:t> Federal Building - 1995</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81440" y="1600200"/>
            <a:ext cx="6581119" cy="4525963"/>
          </a:xfrm>
        </p:spPr>
      </p:pic>
    </p:spTree>
    <p:extLst>
      <p:ext uri="{BB962C8B-B14F-4D97-AF65-F5344CB8AC3E}">
        <p14:creationId xmlns:p14="http://schemas.microsoft.com/office/powerpoint/2010/main" val="32194823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Dhahran Bombing - 1996</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7800" y="1793081"/>
            <a:ext cx="6248400" cy="4140200"/>
          </a:xfrm>
        </p:spPr>
      </p:pic>
    </p:spTree>
    <p:extLst>
      <p:ext uri="{BB962C8B-B14F-4D97-AF65-F5344CB8AC3E}">
        <p14:creationId xmlns:p14="http://schemas.microsoft.com/office/powerpoint/2010/main" val="22788893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smtClean="0"/>
              <a:t>The Attacks on U.S. Embassies in Nairobi, Kenya and Dar </a:t>
            </a:r>
            <a:r>
              <a:rPr lang="en-US" sz="4400" dirty="0" err="1" smtClean="0"/>
              <a:t>Es</a:t>
            </a:r>
            <a:r>
              <a:rPr lang="en-US" sz="4400" dirty="0" smtClean="0"/>
              <a:t> Salaam, Tanzania - 1998</a:t>
            </a:r>
            <a:endParaRPr lang="en-US" sz="44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2057400"/>
            <a:ext cx="5257800" cy="3943350"/>
          </a:xfrm>
        </p:spPr>
      </p:pic>
    </p:spTree>
    <p:extLst>
      <p:ext uri="{BB962C8B-B14F-4D97-AF65-F5344CB8AC3E}">
        <p14:creationId xmlns:p14="http://schemas.microsoft.com/office/powerpoint/2010/main" val="23912466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USS Cole - 2000</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600" y="1828800"/>
            <a:ext cx="6553200" cy="4368800"/>
          </a:xfrm>
        </p:spPr>
      </p:pic>
    </p:spTree>
    <p:extLst>
      <p:ext uri="{BB962C8B-B14F-4D97-AF65-F5344CB8AC3E}">
        <p14:creationId xmlns:p14="http://schemas.microsoft.com/office/powerpoint/2010/main" val="24012701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W. Bush V. Al Gore</a:t>
            </a:r>
            <a:endParaRPr lang="en-US" dirty="0"/>
          </a:p>
        </p:txBody>
      </p:sp>
      <p:sp>
        <p:nvSpPr>
          <p:cNvPr id="4" name="Content Placeholder 3"/>
          <p:cNvSpPr>
            <a:spLocks noGrp="1"/>
          </p:cNvSpPr>
          <p:nvPr>
            <p:ph sz="half" idx="1"/>
          </p:nvPr>
        </p:nvSpPr>
        <p:spPr/>
        <p:txBody>
          <a:bodyPr>
            <a:normAutofit fontScale="92500"/>
          </a:bodyPr>
          <a:lstStyle/>
          <a:p>
            <a:r>
              <a:rPr lang="en-US" dirty="0" smtClean="0">
                <a:latin typeface="+mj-lt"/>
              </a:rPr>
              <a:t>The 2000 Election was one of the most contentious in the history of the United States, with Al Gore winning millions more votes than George W. Bush.  But in the all important electoral college – and a rushed count in the critical state of Florida, the Bush Presidency began. Perhaps the most surprising aspect of the election was the relative calm with which the transition took place.</a:t>
            </a:r>
            <a:endParaRPr lang="en-US" dirty="0">
              <a:latin typeface="+mj-lt"/>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853915"/>
            <a:ext cx="4038600" cy="4018532"/>
          </a:xfrm>
        </p:spPr>
      </p:pic>
    </p:spTree>
    <p:extLst>
      <p:ext uri="{BB962C8B-B14F-4D97-AF65-F5344CB8AC3E}">
        <p14:creationId xmlns:p14="http://schemas.microsoft.com/office/powerpoint/2010/main" val="306469738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George W. Bush Legacy</a:t>
            </a:r>
            <a:endParaRPr lang="en-US" dirty="0"/>
          </a:p>
        </p:txBody>
      </p:sp>
      <p:sp>
        <p:nvSpPr>
          <p:cNvPr id="5" name="Content Placeholder 4"/>
          <p:cNvSpPr>
            <a:spLocks noGrp="1"/>
          </p:cNvSpPr>
          <p:nvPr>
            <p:ph idx="1"/>
          </p:nvPr>
        </p:nvSpPr>
        <p:spPr/>
        <p:txBody>
          <a:bodyPr>
            <a:normAutofit/>
          </a:bodyPr>
          <a:lstStyle/>
          <a:p>
            <a:r>
              <a:rPr lang="en-US" dirty="0" smtClean="0">
                <a:latin typeface="+mj-lt"/>
              </a:rPr>
              <a:t>Had George Bush been allowed to choose the path of his first Presidency, he would have focused on domestic issues alone.  He prioritized education, immigration, and changing aspects of the Social Security system during the campaign.</a:t>
            </a:r>
          </a:p>
          <a:p>
            <a:r>
              <a:rPr lang="en-US" dirty="0" smtClean="0">
                <a:latin typeface="+mj-lt"/>
              </a:rPr>
              <a:t>On September 11, 2001, however, the trajectory of his administration changed permanently. </a:t>
            </a:r>
          </a:p>
          <a:p>
            <a:r>
              <a:rPr lang="en-US" dirty="0" smtClean="0">
                <a:latin typeface="+mj-lt"/>
              </a:rPr>
              <a:t>The attacks, suicide missions carried out by Al-Qaeda terrorists, leveled the World Trade Centers in New York City, damaged the Pentagon, and caused a fourth airplane to crash nears </a:t>
            </a:r>
            <a:r>
              <a:rPr lang="en-US" dirty="0" err="1" smtClean="0">
                <a:latin typeface="+mj-lt"/>
              </a:rPr>
              <a:t>Shanksville</a:t>
            </a:r>
            <a:r>
              <a:rPr lang="en-US" dirty="0" smtClean="0">
                <a:latin typeface="+mj-lt"/>
              </a:rPr>
              <a:t>, PA.  Nearly 3000 Americans died during the attacks.</a:t>
            </a:r>
          </a:p>
        </p:txBody>
      </p:sp>
    </p:spTree>
    <p:extLst>
      <p:ext uri="{BB962C8B-B14F-4D97-AF65-F5344CB8AC3E}">
        <p14:creationId xmlns:p14="http://schemas.microsoft.com/office/powerpoint/2010/main" val="35873856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Invasion of Panama</a:t>
            </a:r>
            <a:endParaRPr lang="en-US" dirty="0"/>
          </a:p>
        </p:txBody>
      </p:sp>
      <p:sp>
        <p:nvSpPr>
          <p:cNvPr id="3" name="Content Placeholder 2"/>
          <p:cNvSpPr>
            <a:spLocks noGrp="1"/>
          </p:cNvSpPr>
          <p:nvPr>
            <p:ph sz="half" idx="1"/>
          </p:nvPr>
        </p:nvSpPr>
        <p:spPr>
          <a:xfrm>
            <a:off x="457200" y="1600200"/>
            <a:ext cx="2590800" cy="4525963"/>
          </a:xfrm>
        </p:spPr>
        <p:txBody>
          <a:bodyPr>
            <a:normAutofit fontScale="70000" lnSpcReduction="20000"/>
          </a:bodyPr>
          <a:lstStyle/>
          <a:p>
            <a:r>
              <a:rPr lang="en-US" dirty="0" smtClean="0">
                <a:latin typeface="+mj-lt"/>
              </a:rPr>
              <a:t>Panamanian leader Gen. Manuel Noriega had threatened Americans in Panama, and skirmishes in and about the Panama Canal Zone had resulted in the loss of one American marines life. </a:t>
            </a:r>
          </a:p>
          <a:p>
            <a:r>
              <a:rPr lang="en-US" dirty="0" smtClean="0">
                <a:latin typeface="+mj-lt"/>
              </a:rPr>
              <a:t>Noriega was a known drug dealer.</a:t>
            </a:r>
          </a:p>
          <a:p>
            <a:r>
              <a:rPr lang="en-US" dirty="0" smtClean="0">
                <a:latin typeface="+mj-lt"/>
              </a:rPr>
              <a:t>The Panama Canal Zone appeared to be in jeopardy.</a:t>
            </a:r>
          </a:p>
          <a:p>
            <a:r>
              <a:rPr lang="en-US" dirty="0" smtClean="0">
                <a:latin typeface="+mj-lt"/>
              </a:rPr>
              <a:t>The United States invaded, captured Noriega, and then arrested, tried, and imprisoned him. </a:t>
            </a:r>
            <a:endParaRPr lang="en-US" dirty="0">
              <a:latin typeface="+mj-lt"/>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3124200" y="1828800"/>
            <a:ext cx="5761814" cy="3810000"/>
          </a:xfrm>
        </p:spPr>
      </p:pic>
    </p:spTree>
    <p:extLst>
      <p:ext uri="{BB962C8B-B14F-4D97-AF65-F5344CB8AC3E}">
        <p14:creationId xmlns:p14="http://schemas.microsoft.com/office/powerpoint/2010/main" val="22753386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September 11, 2001</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9600" y="1905000"/>
            <a:ext cx="7931856" cy="4461669"/>
          </a:xfrm>
        </p:spPr>
      </p:pic>
    </p:spTree>
    <p:extLst>
      <p:ext uri="{BB962C8B-B14F-4D97-AF65-F5344CB8AC3E}">
        <p14:creationId xmlns:p14="http://schemas.microsoft.com/office/powerpoint/2010/main" val="1783665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Afghanistan</a:t>
            </a:r>
            <a:endParaRPr lang="en-US" dirty="0"/>
          </a:p>
        </p:txBody>
      </p:sp>
      <p:sp>
        <p:nvSpPr>
          <p:cNvPr id="4" name="Content Placeholder 3"/>
          <p:cNvSpPr>
            <a:spLocks noGrp="1"/>
          </p:cNvSpPr>
          <p:nvPr>
            <p:ph sz="half" idx="1"/>
          </p:nvPr>
        </p:nvSpPr>
        <p:spPr/>
        <p:txBody>
          <a:bodyPr>
            <a:normAutofit fontScale="92500" lnSpcReduction="20000"/>
          </a:bodyPr>
          <a:lstStyle/>
          <a:p>
            <a:r>
              <a:rPr lang="en-US" dirty="0" smtClean="0">
                <a:latin typeface="+mj-lt"/>
              </a:rPr>
              <a:t>When it was discovered that the sovereign nation of Afghanistan has given aide and assistance to member of al-Qaeda as they prepared to attack the United States, overthrowing the Taliban became priority number one.  By October of 2001, targeted strikes had overthrown the government, and Mohammed Omar was ousted.  Stability for Afghanistan – which has not been achieved for centuries –  is still tenuous today under Hamid Karzai. </a:t>
            </a:r>
            <a:endParaRPr lang="en-US" dirty="0">
              <a:latin typeface="+mj-lt"/>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676400"/>
            <a:ext cx="4038600" cy="3102991"/>
          </a:xfrm>
        </p:spPr>
      </p:pic>
    </p:spTree>
    <p:extLst>
      <p:ext uri="{BB962C8B-B14F-4D97-AF65-F5344CB8AC3E}">
        <p14:creationId xmlns:p14="http://schemas.microsoft.com/office/powerpoint/2010/main" val="29485236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Iraq War 2003 - 2012</a:t>
            </a:r>
            <a:endParaRPr lang="en-US" dirty="0"/>
          </a:p>
        </p:txBody>
      </p:sp>
      <p:sp>
        <p:nvSpPr>
          <p:cNvPr id="4" name="Content Placeholder 3"/>
          <p:cNvSpPr>
            <a:spLocks noGrp="1"/>
          </p:cNvSpPr>
          <p:nvPr>
            <p:ph idx="1"/>
          </p:nvPr>
        </p:nvSpPr>
        <p:spPr/>
        <p:txBody>
          <a:bodyPr>
            <a:normAutofit/>
          </a:bodyPr>
          <a:lstStyle/>
          <a:p>
            <a:r>
              <a:rPr lang="en-US" dirty="0" smtClean="0">
                <a:latin typeface="+mj-lt"/>
              </a:rPr>
              <a:t>The United States invaded Iraq in 2003 under the pretense that Iraq held weapons of mass destruction.  Colin Powell and others testified to this before the United Nations, and a massive attack – “Shock and Awe” was carried out in March of 2003.  The result of the invasion was the overthrow of the Hussein regime, and his eventual hanging.  Although estimates vary widely, it can be safely assumed that hundreds of thousands of Iraqis died.  During the insurgency and Civil War which followed, hundreds of thousands more died. </a:t>
            </a:r>
            <a:endParaRPr lang="en-US" dirty="0">
              <a:latin typeface="+mj-lt"/>
            </a:endParaRPr>
          </a:p>
        </p:txBody>
      </p:sp>
      <p:sp>
        <p:nvSpPr>
          <p:cNvPr id="6" name="Text Placeholder 5"/>
          <p:cNvSpPr>
            <a:spLocks noGrp="1"/>
          </p:cNvSpPr>
          <p:nvPr>
            <p:ph type="body" sz="half" idx="2"/>
          </p:nvPr>
        </p:nvSpPr>
        <p:spPr/>
        <p:txBody>
          <a:bodyPr>
            <a:normAutofit/>
          </a:bodyPr>
          <a:lstStyle/>
          <a:p>
            <a:r>
              <a:rPr lang="en-US" dirty="0" smtClean="0">
                <a:latin typeface="+mj-lt"/>
              </a:rPr>
              <a:t>Was the war in Iraq and the attack in Afghanistan a motivator for the Arab Spring?</a:t>
            </a:r>
            <a:endParaRPr lang="en-US" dirty="0">
              <a:latin typeface="+mj-lt"/>
            </a:endParaRPr>
          </a:p>
        </p:txBody>
      </p:sp>
    </p:spTree>
    <p:extLst>
      <p:ext uri="{BB962C8B-B14F-4D97-AF65-F5344CB8AC3E}">
        <p14:creationId xmlns:p14="http://schemas.microsoft.com/office/powerpoint/2010/main" val="9741415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Hurricane Katrina</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3044" y="1600200"/>
            <a:ext cx="8037912" cy="4525963"/>
          </a:xfrm>
        </p:spPr>
      </p:pic>
    </p:spTree>
    <p:extLst>
      <p:ext uri="{BB962C8B-B14F-4D97-AF65-F5344CB8AC3E}">
        <p14:creationId xmlns:p14="http://schemas.microsoft.com/office/powerpoint/2010/main" val="27042334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 Child Left Behind</a:t>
            </a:r>
            <a:endParaRPr lang="en-US" dirty="0"/>
          </a:p>
        </p:txBody>
      </p:sp>
      <p:sp>
        <p:nvSpPr>
          <p:cNvPr id="4" name="Content Placeholder 3"/>
          <p:cNvSpPr>
            <a:spLocks noGrp="1"/>
          </p:cNvSpPr>
          <p:nvPr>
            <p:ph sz="half" idx="1"/>
          </p:nvPr>
        </p:nvSpPr>
        <p:spPr>
          <a:xfrm>
            <a:off x="457200" y="1600200"/>
            <a:ext cx="3200400" cy="4525963"/>
          </a:xfrm>
        </p:spPr>
        <p:txBody>
          <a:bodyPr>
            <a:normAutofit fontScale="77500" lnSpcReduction="20000"/>
          </a:bodyPr>
          <a:lstStyle/>
          <a:p>
            <a:r>
              <a:rPr lang="en-US" dirty="0" smtClean="0">
                <a:latin typeface="+mj-lt"/>
              </a:rPr>
              <a:t>The No Child Left Behind Act was intended to identify failing schools and eliminate them.  The emphasis on standardized testing, however, left many educators and school districts wondering if the federal government should have so much control over local educational issues.  The desire of the Bush administration to promote a voucher system for public school attendance provoked major discontent and opposition from teacher’s unions.</a:t>
            </a:r>
            <a:endParaRPr lang="en-US" dirty="0">
              <a:latin typeface="+mj-lt"/>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810000" y="1600200"/>
            <a:ext cx="4913149" cy="3918236"/>
          </a:xfrm>
        </p:spPr>
      </p:pic>
    </p:spTree>
    <p:extLst>
      <p:ext uri="{BB962C8B-B14F-4D97-AF65-F5344CB8AC3E}">
        <p14:creationId xmlns:p14="http://schemas.microsoft.com/office/powerpoint/2010/main" val="266315692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Financial Bailout</a:t>
            </a:r>
            <a:endParaRPr lang="en-US" dirty="0"/>
          </a:p>
        </p:txBody>
      </p:sp>
      <p:sp>
        <p:nvSpPr>
          <p:cNvPr id="3" name="Content Placeholder 2"/>
          <p:cNvSpPr>
            <a:spLocks noGrp="1"/>
          </p:cNvSpPr>
          <p:nvPr>
            <p:ph idx="1"/>
          </p:nvPr>
        </p:nvSpPr>
        <p:spPr>
          <a:xfrm>
            <a:off x="152400" y="1600200"/>
            <a:ext cx="8991600" cy="5486400"/>
          </a:xfrm>
        </p:spPr>
        <p:txBody>
          <a:bodyPr/>
          <a:lstStyle/>
          <a:p>
            <a:r>
              <a:rPr lang="en-US" dirty="0" smtClean="0">
                <a:latin typeface="+mj-lt"/>
              </a:rPr>
              <a:t>GM, Chrysler, Fannie Mae, Freddy Mac, and a host of major investment banking firms all benefited from a $700 Billion bailout at the end of 2008 and beginning of 2009 – during the lame duck portion of President George W. Bush’s administration.  </a:t>
            </a:r>
          </a:p>
          <a:p>
            <a:pPr marL="0" indent="0">
              <a:buNone/>
            </a:pPr>
            <a:endParaRPr lang="en-US" dirty="0" smtClean="0">
              <a:latin typeface="+mj-lt"/>
            </a:endParaRPr>
          </a:p>
          <a:p>
            <a:r>
              <a:rPr lang="en-US" dirty="0" smtClean="0">
                <a:latin typeface="+mj-lt"/>
              </a:rPr>
              <a:t>The Troubled Asset Relief Program was necessitated largely due to the belief that the economy could not survive without the goods and services provided by the banking and automobile industries.  They were “Too Big to Fail.” </a:t>
            </a:r>
          </a:p>
          <a:p>
            <a:pPr marL="0" indent="0">
              <a:buNone/>
            </a:pPr>
            <a:endParaRPr lang="en-US" dirty="0" smtClean="0">
              <a:latin typeface="+mj-lt"/>
            </a:endParaRPr>
          </a:p>
          <a:p>
            <a:r>
              <a:rPr lang="en-US" dirty="0" smtClean="0">
                <a:latin typeface="+mj-lt"/>
              </a:rPr>
              <a:t>To a large extent, the decline in housing prices was responsible for the rapid downturn of the economy.</a:t>
            </a:r>
            <a:endParaRPr lang="en-US" dirty="0">
              <a:latin typeface="+mj-lt"/>
            </a:endParaRPr>
          </a:p>
        </p:txBody>
      </p:sp>
    </p:spTree>
    <p:extLst>
      <p:ext uri="{BB962C8B-B14F-4D97-AF65-F5344CB8AC3E}">
        <p14:creationId xmlns:p14="http://schemas.microsoft.com/office/powerpoint/2010/main" val="26870793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Patriot Act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67279" y="1600200"/>
            <a:ext cx="5209441" cy="4525963"/>
          </a:xfrm>
        </p:spPr>
      </p:pic>
    </p:spTree>
    <p:extLst>
      <p:ext uri="{BB962C8B-B14F-4D97-AF65-F5344CB8AC3E}">
        <p14:creationId xmlns:p14="http://schemas.microsoft.com/office/powerpoint/2010/main" val="1575158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President Barack Obama</a:t>
            </a:r>
            <a:endParaRPr lang="en-US" dirty="0"/>
          </a:p>
        </p:txBody>
      </p:sp>
      <p:sp>
        <p:nvSpPr>
          <p:cNvPr id="5" name="Text Placeholder 4"/>
          <p:cNvSpPr>
            <a:spLocks noGrp="1"/>
          </p:cNvSpPr>
          <p:nvPr>
            <p:ph type="body" idx="1"/>
          </p:nvPr>
        </p:nvSpPr>
        <p:spPr/>
        <p:txBody>
          <a:bodyPr>
            <a:noAutofit/>
          </a:bodyPr>
          <a:lstStyle/>
          <a:p>
            <a:r>
              <a:rPr lang="en-US" sz="3600" dirty="0" smtClean="0">
                <a:latin typeface="+mj-lt"/>
              </a:rPr>
              <a:t>New Priorities and Change</a:t>
            </a:r>
            <a:endParaRPr lang="en-US" sz="3600" dirty="0">
              <a:latin typeface="+mj-lt"/>
            </a:endParaRPr>
          </a:p>
        </p:txBody>
      </p:sp>
    </p:spTree>
    <p:extLst>
      <p:ext uri="{BB962C8B-B14F-4D97-AF65-F5344CB8AC3E}">
        <p14:creationId xmlns:p14="http://schemas.microsoft.com/office/powerpoint/2010/main" val="40655572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Exiting Iraq?</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 y="2133600"/>
            <a:ext cx="6019800" cy="3441319"/>
          </a:xfrm>
        </p:spPr>
      </p:pic>
      <p:sp>
        <p:nvSpPr>
          <p:cNvPr id="7" name="Rounded Rectangle 6"/>
          <p:cNvSpPr/>
          <p:nvPr/>
        </p:nvSpPr>
        <p:spPr>
          <a:xfrm>
            <a:off x="6629400" y="2133600"/>
            <a:ext cx="2362200" cy="3581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latin typeface="+mj-lt"/>
              </a:rPr>
              <a:t>Leaving Iraq after establishing an emerging democracy and reconstructing the nation was a bittersweet victory, considering the cost of the insurrection and Civil War.  Ending the rule of Saddam Hussein and the influence of the new nation’s democracy on the Arab Spring of 2012 will go a long way to defining the legacy of the war.</a:t>
            </a:r>
            <a:endParaRPr lang="en-US" dirty="0">
              <a:latin typeface="+mj-lt"/>
            </a:endParaRPr>
          </a:p>
        </p:txBody>
      </p:sp>
    </p:spTree>
    <p:extLst>
      <p:ext uri="{BB962C8B-B14F-4D97-AF65-F5344CB8AC3E}">
        <p14:creationId xmlns:p14="http://schemas.microsoft.com/office/powerpoint/2010/main" val="87249070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t="3380" b="3380"/>
          <a:stretch>
            <a:fillRect/>
          </a:stretch>
        </p:blipFill>
        <p:spPr/>
      </p:pic>
      <p:sp>
        <p:nvSpPr>
          <p:cNvPr id="2" name="Title 1"/>
          <p:cNvSpPr>
            <a:spLocks noGrp="1"/>
          </p:cNvSpPr>
          <p:nvPr>
            <p:ph type="title"/>
          </p:nvPr>
        </p:nvSpPr>
        <p:spPr/>
        <p:txBody>
          <a:bodyPr/>
          <a:lstStyle/>
          <a:p>
            <a:r>
              <a:rPr lang="en-US" dirty="0" smtClean="0"/>
              <a:t>Guantanamo Bay Prison </a:t>
            </a:r>
            <a:endParaRPr lang="en-US" dirty="0"/>
          </a:p>
        </p:txBody>
      </p:sp>
      <p:sp>
        <p:nvSpPr>
          <p:cNvPr id="9" name="Text Placeholder 8"/>
          <p:cNvSpPr>
            <a:spLocks noGrp="1"/>
          </p:cNvSpPr>
          <p:nvPr>
            <p:ph type="body" sz="half" idx="2"/>
          </p:nvPr>
        </p:nvSpPr>
        <p:spPr/>
        <p:txBody>
          <a:bodyPr>
            <a:normAutofit/>
          </a:bodyPr>
          <a:lstStyle/>
          <a:p>
            <a:r>
              <a:rPr lang="en-US" dirty="0" smtClean="0">
                <a:latin typeface="+mj-lt"/>
              </a:rPr>
              <a:t>Although President Obama campaigned in 2008 on a pledge to close down the prison at Guantanamo, it proved easier said than done. </a:t>
            </a:r>
            <a:endParaRPr lang="en-US" dirty="0">
              <a:latin typeface="+mj-lt"/>
            </a:endParaRPr>
          </a:p>
        </p:txBody>
      </p:sp>
    </p:spTree>
    <p:extLst>
      <p:ext uri="{BB962C8B-B14F-4D97-AF65-F5344CB8AC3E}">
        <p14:creationId xmlns:p14="http://schemas.microsoft.com/office/powerpoint/2010/main" val="21475766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Persian Gulf War</a:t>
            </a:r>
            <a:endParaRPr lang="en-US" dirty="0"/>
          </a:p>
        </p:txBody>
      </p:sp>
      <p:sp>
        <p:nvSpPr>
          <p:cNvPr id="3" name="Content Placeholder 2"/>
          <p:cNvSpPr>
            <a:spLocks noGrp="1"/>
          </p:cNvSpPr>
          <p:nvPr>
            <p:ph sz="half" idx="1"/>
          </p:nvPr>
        </p:nvSpPr>
        <p:spPr>
          <a:xfrm>
            <a:off x="457200" y="1600200"/>
            <a:ext cx="2971800" cy="5029200"/>
          </a:xfrm>
        </p:spPr>
        <p:txBody>
          <a:bodyPr>
            <a:normAutofit fontScale="77500" lnSpcReduction="20000"/>
          </a:bodyPr>
          <a:lstStyle/>
          <a:p>
            <a:r>
              <a:rPr lang="en-US" dirty="0" smtClean="0">
                <a:latin typeface="+mj-lt"/>
              </a:rPr>
              <a:t>In the summer of 1990, Saddam Hussein sent his army into Kuwait in order to take over the nation and secure a port from which to export oil.  </a:t>
            </a:r>
          </a:p>
          <a:p>
            <a:r>
              <a:rPr lang="en-US" dirty="0" smtClean="0">
                <a:latin typeface="+mj-lt"/>
              </a:rPr>
              <a:t>Operation Desert Storm was fought to liberate Kuwait.  </a:t>
            </a:r>
          </a:p>
          <a:p>
            <a:r>
              <a:rPr lang="en-US" dirty="0" smtClean="0">
                <a:latin typeface="+mj-lt"/>
              </a:rPr>
              <a:t>Part of the coalition of nations supporting the United States intervention was Saudi Arabia, which allowed Americans to set up military bases within their nation to attack Iraq.</a:t>
            </a:r>
          </a:p>
          <a:p>
            <a:r>
              <a:rPr lang="en-US" dirty="0" smtClean="0">
                <a:latin typeface="+mj-lt"/>
              </a:rPr>
              <a:t>Norman Schwarzkopf and Colin Powell rose to prominence during the war as military leaders.</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505200" y="2179467"/>
            <a:ext cx="5181600" cy="3900828"/>
          </a:xfrm>
        </p:spPr>
      </p:pic>
    </p:spTree>
    <p:extLst>
      <p:ext uri="{BB962C8B-B14F-4D97-AF65-F5344CB8AC3E}">
        <p14:creationId xmlns:p14="http://schemas.microsoft.com/office/powerpoint/2010/main" val="89409512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8287" b="8287"/>
          <a:stretch>
            <a:fillRect/>
          </a:stretch>
        </p:blipFill>
        <p:spPr/>
      </p:pic>
      <p:sp>
        <p:nvSpPr>
          <p:cNvPr id="3" name="Title 2"/>
          <p:cNvSpPr>
            <a:spLocks noGrp="1"/>
          </p:cNvSpPr>
          <p:nvPr>
            <p:ph type="title"/>
          </p:nvPr>
        </p:nvSpPr>
        <p:spPr/>
        <p:txBody>
          <a:bodyPr/>
          <a:lstStyle/>
          <a:p>
            <a:r>
              <a:rPr lang="en-US" sz="2400" dirty="0" smtClean="0"/>
              <a:t>Bin Laden was finally captured and killed In Pakistan.  Seal Team Six, responsible for the terrorist leader’s capture and death, is stationed in Virginia Beach. </a:t>
            </a:r>
            <a:endParaRPr lang="en-US" sz="2400" dirty="0"/>
          </a:p>
        </p:txBody>
      </p:sp>
      <p:sp>
        <p:nvSpPr>
          <p:cNvPr id="4" name="Text Placeholder 3"/>
          <p:cNvSpPr>
            <a:spLocks noGrp="1"/>
          </p:cNvSpPr>
          <p:nvPr>
            <p:ph type="body" sz="half" idx="2"/>
          </p:nvPr>
        </p:nvSpPr>
        <p:spPr/>
        <p:txBody>
          <a:bodyPr>
            <a:noAutofit/>
          </a:bodyPr>
          <a:lstStyle/>
          <a:p>
            <a:r>
              <a:rPr lang="en-US" sz="3600" dirty="0">
                <a:solidFill>
                  <a:schemeClr val="tx1"/>
                </a:solidFill>
                <a:latin typeface="+mj-lt"/>
              </a:rPr>
              <a:t>The Death of </a:t>
            </a:r>
            <a:endParaRPr lang="en-US" sz="3600" dirty="0" smtClean="0">
              <a:solidFill>
                <a:schemeClr val="tx1"/>
              </a:solidFill>
              <a:latin typeface="+mj-lt"/>
            </a:endParaRPr>
          </a:p>
          <a:p>
            <a:r>
              <a:rPr lang="en-US" sz="3600" dirty="0" smtClean="0">
                <a:solidFill>
                  <a:schemeClr val="tx1"/>
                </a:solidFill>
                <a:latin typeface="+mj-lt"/>
              </a:rPr>
              <a:t>Osama </a:t>
            </a:r>
            <a:r>
              <a:rPr lang="en-US" sz="3600" dirty="0">
                <a:solidFill>
                  <a:schemeClr val="tx1"/>
                </a:solidFill>
                <a:latin typeface="+mj-lt"/>
              </a:rPr>
              <a:t>bin Laden</a:t>
            </a:r>
          </a:p>
        </p:txBody>
      </p:sp>
    </p:spTree>
    <p:extLst>
      <p:ext uri="{BB962C8B-B14F-4D97-AF65-F5344CB8AC3E}">
        <p14:creationId xmlns:p14="http://schemas.microsoft.com/office/powerpoint/2010/main" val="240930456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8651" b="8651"/>
          <a:stretch>
            <a:fillRect/>
          </a:stretch>
        </p:blipFill>
        <p:spPr/>
      </p:pic>
      <p:sp>
        <p:nvSpPr>
          <p:cNvPr id="3" name="Title 2"/>
          <p:cNvSpPr>
            <a:spLocks noGrp="1"/>
          </p:cNvSpPr>
          <p:nvPr>
            <p:ph type="title"/>
          </p:nvPr>
        </p:nvSpPr>
        <p:spPr/>
        <p:txBody>
          <a:bodyPr/>
          <a:lstStyle/>
          <a:p>
            <a:r>
              <a:rPr lang="en-US" sz="2000" dirty="0"/>
              <a:t>The use of drones to target and kill known terrorists has gone on for some time without much comment.  When the Obama Administration seemed to indicate that using drones against American targets “under extraordinary circumstances” may be justifiable as well, a backlash was felt. </a:t>
            </a:r>
          </a:p>
        </p:txBody>
      </p:sp>
      <p:sp>
        <p:nvSpPr>
          <p:cNvPr id="4" name="Text Placeholder 3"/>
          <p:cNvSpPr>
            <a:spLocks noGrp="1"/>
          </p:cNvSpPr>
          <p:nvPr>
            <p:ph type="body" sz="half" idx="2"/>
          </p:nvPr>
        </p:nvSpPr>
        <p:spPr>
          <a:xfrm>
            <a:off x="6248400" y="152400"/>
            <a:ext cx="2895600" cy="1143000"/>
          </a:xfrm>
        </p:spPr>
        <p:txBody>
          <a:bodyPr>
            <a:normAutofit/>
          </a:bodyPr>
          <a:lstStyle/>
          <a:p>
            <a:pPr algn="ctr"/>
            <a:r>
              <a:rPr lang="en-US" sz="4000" dirty="0">
                <a:solidFill>
                  <a:schemeClr val="tx1"/>
                </a:solidFill>
                <a:latin typeface="+mj-lt"/>
              </a:rPr>
              <a:t>The Use of </a:t>
            </a:r>
            <a:r>
              <a:rPr lang="en-US" sz="4000" dirty="0" smtClean="0">
                <a:solidFill>
                  <a:schemeClr val="tx1"/>
                </a:solidFill>
                <a:latin typeface="+mj-lt"/>
              </a:rPr>
              <a:t>Drones</a:t>
            </a:r>
            <a:endParaRPr lang="en-US" sz="4000" dirty="0">
              <a:solidFill>
                <a:schemeClr val="tx1"/>
              </a:solidFill>
              <a:latin typeface="+mj-lt"/>
            </a:endParaRPr>
          </a:p>
        </p:txBody>
      </p:sp>
    </p:spTree>
    <p:extLst>
      <p:ext uri="{BB962C8B-B14F-4D97-AF65-F5344CB8AC3E}">
        <p14:creationId xmlns:p14="http://schemas.microsoft.com/office/powerpoint/2010/main" val="248702037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t="3" b="3"/>
          <a:stretch>
            <a:fillRect/>
          </a:stretch>
        </p:blipFill>
        <p:spPr>
          <a:xfrm>
            <a:off x="1295400" y="1717675"/>
            <a:ext cx="5943600" cy="4911725"/>
          </a:xfrm>
        </p:spPr>
      </p:pic>
      <p:sp>
        <p:nvSpPr>
          <p:cNvPr id="3" name="Title 2"/>
          <p:cNvSpPr>
            <a:spLocks noGrp="1"/>
          </p:cNvSpPr>
          <p:nvPr>
            <p:ph type="title"/>
          </p:nvPr>
        </p:nvSpPr>
        <p:spPr/>
        <p:txBody>
          <a:bodyPr/>
          <a:lstStyle/>
          <a:p>
            <a:r>
              <a:rPr lang="en-US" dirty="0" smtClean="0"/>
              <a:t>Obergefell V. Hodges (2015)</a:t>
            </a:r>
            <a:endParaRPr lang="en-US" dirty="0"/>
          </a:p>
        </p:txBody>
      </p:sp>
      <p:sp>
        <p:nvSpPr>
          <p:cNvPr id="4" name="Text Placeholder 3"/>
          <p:cNvSpPr>
            <a:spLocks noGrp="1"/>
          </p:cNvSpPr>
          <p:nvPr>
            <p:ph type="body" sz="half" idx="2"/>
          </p:nvPr>
        </p:nvSpPr>
        <p:spPr/>
        <p:txBody>
          <a:bodyPr>
            <a:normAutofit lnSpcReduction="10000"/>
          </a:bodyPr>
          <a:lstStyle/>
          <a:p>
            <a:r>
              <a:rPr lang="en-US" dirty="0" smtClean="0">
                <a:latin typeface="+mj-lt"/>
              </a:rPr>
              <a:t>This year’s Supreme Court decision in Obergefell V. Hodges has cleared a path towards national recognition of gay marriages.  Resistance, though, continues. </a:t>
            </a:r>
            <a:endParaRPr lang="en-US" dirty="0">
              <a:latin typeface="+mj-lt"/>
            </a:endParaRPr>
          </a:p>
        </p:txBody>
      </p:sp>
    </p:spTree>
    <p:extLst>
      <p:ext uri="{BB962C8B-B14F-4D97-AF65-F5344CB8AC3E}">
        <p14:creationId xmlns:p14="http://schemas.microsoft.com/office/powerpoint/2010/main" val="34768460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Stimulus</a:t>
            </a:r>
            <a:endParaRPr lang="en-US" dirty="0"/>
          </a:p>
        </p:txBody>
      </p:sp>
      <p:sp>
        <p:nvSpPr>
          <p:cNvPr id="8" name="Content Placeholder 7"/>
          <p:cNvSpPr>
            <a:spLocks noGrp="1"/>
          </p:cNvSpPr>
          <p:nvPr>
            <p:ph sz="half" idx="1"/>
          </p:nvPr>
        </p:nvSpPr>
        <p:spPr>
          <a:xfrm>
            <a:off x="0" y="1600200"/>
            <a:ext cx="3200400" cy="5257800"/>
          </a:xfrm>
        </p:spPr>
        <p:txBody>
          <a:bodyPr>
            <a:normAutofit fontScale="77500" lnSpcReduction="20000"/>
          </a:bodyPr>
          <a:lstStyle/>
          <a:p>
            <a:r>
              <a:rPr lang="en-US" dirty="0" smtClean="0">
                <a:latin typeface="+mj-lt"/>
              </a:rPr>
              <a:t>The so called Stimulus Bill, which injected billions of dollars into a struggling economy – hoping to promote spending and economic growth, is widely disparaged.  Although the economy has continued to grow at a slow pace for the past several years, it is impossible to know how poorly the economy may have performed were it not for the TARP program and the Stimulus.  The faith in Keynesian economics – deficit spending to encourage growth – has had mixed results.  But what might have happened otherwise?  Historians will not be able to answer that question. </a:t>
            </a:r>
            <a:endParaRPr lang="en-US" dirty="0">
              <a:latin typeface="+mj-lt"/>
            </a:endParaRPr>
          </a:p>
        </p:txBody>
      </p:sp>
      <p:pic>
        <p:nvPicPr>
          <p:cNvPr id="10" name="Content Placeholder 9"/>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352800" y="1981200"/>
            <a:ext cx="5343108" cy="3352800"/>
          </a:xfrm>
        </p:spPr>
      </p:pic>
    </p:spTree>
    <p:extLst>
      <p:ext uri="{BB962C8B-B14F-4D97-AF65-F5344CB8AC3E}">
        <p14:creationId xmlns:p14="http://schemas.microsoft.com/office/powerpoint/2010/main" val="251606098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Obama and the Stimulus</a:t>
            </a:r>
            <a:endParaRPr lang="en-US" dirty="0"/>
          </a:p>
        </p:txBody>
      </p:sp>
      <p:sp>
        <p:nvSpPr>
          <p:cNvPr id="3" name="Content Placeholder 2"/>
          <p:cNvSpPr>
            <a:spLocks noGrp="1"/>
          </p:cNvSpPr>
          <p:nvPr>
            <p:ph sz="half" idx="1"/>
          </p:nvPr>
        </p:nvSpPr>
        <p:spPr/>
        <p:txBody>
          <a:bodyPr>
            <a:normAutofit/>
          </a:bodyPr>
          <a:lstStyle/>
          <a:p>
            <a:r>
              <a:rPr lang="en-US" dirty="0" smtClean="0">
                <a:solidFill>
                  <a:schemeClr val="tx1"/>
                </a:solidFill>
                <a:latin typeface="+mj-lt"/>
              </a:rPr>
              <a:t>How effective Obama’s strategies were in restoring the nation’s economy will be hard for historians to measure.  After all, we don’t know how bad the economy may have gotten had the government continued to do nothing.  The </a:t>
            </a:r>
            <a:r>
              <a:rPr lang="en-US" dirty="0">
                <a:solidFill>
                  <a:schemeClr val="tx1"/>
                </a:solidFill>
                <a:latin typeface="+mj-lt"/>
              </a:rPr>
              <a:t>S</a:t>
            </a:r>
            <a:r>
              <a:rPr lang="en-US" dirty="0" smtClean="0">
                <a:solidFill>
                  <a:schemeClr val="tx1"/>
                </a:solidFill>
                <a:latin typeface="+mj-lt"/>
              </a:rPr>
              <a:t>timulus Package undoubtedly increased the deficit; however, the recession is over…</a:t>
            </a:r>
            <a:endParaRPr lang="en-US" dirty="0">
              <a:solidFill>
                <a:schemeClr val="tx1"/>
              </a:solidFill>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2106390"/>
            <a:ext cx="4038600" cy="3513582"/>
          </a:xfrm>
        </p:spPr>
      </p:pic>
    </p:spTree>
    <p:extLst>
      <p:ext uri="{BB962C8B-B14F-4D97-AF65-F5344CB8AC3E}">
        <p14:creationId xmlns:p14="http://schemas.microsoft.com/office/powerpoint/2010/main" val="1933576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Deficit</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855406"/>
            <a:ext cx="4038600" cy="2537587"/>
          </a:xfrm>
        </p:spPr>
      </p:pic>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3106261"/>
            <a:ext cx="4038600" cy="2961640"/>
          </a:xfrm>
        </p:spPr>
      </p:pic>
      <p:sp>
        <p:nvSpPr>
          <p:cNvPr id="9" name="Rounded Rectangle 8"/>
          <p:cNvSpPr/>
          <p:nvPr/>
        </p:nvSpPr>
        <p:spPr>
          <a:xfrm>
            <a:off x="457200" y="4419600"/>
            <a:ext cx="4114800" cy="2057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000" dirty="0" smtClean="0">
                <a:latin typeface="+mj-lt"/>
              </a:rPr>
              <a:t>Obama’s commitment to maintaining social programs and to completing Americans military campaigns responsibly – and of course the aforementioned stimulus package – have run up huge federal deficits. </a:t>
            </a:r>
            <a:endParaRPr lang="en-US" sz="2000" dirty="0">
              <a:latin typeface="+mj-lt"/>
            </a:endParaRPr>
          </a:p>
        </p:txBody>
      </p:sp>
      <p:sp>
        <p:nvSpPr>
          <p:cNvPr id="10" name="Rounded Rectangle 9"/>
          <p:cNvSpPr/>
          <p:nvPr/>
        </p:nvSpPr>
        <p:spPr>
          <a:xfrm>
            <a:off x="4876800" y="1743205"/>
            <a:ext cx="3886200" cy="1219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000" dirty="0" smtClean="0">
                <a:latin typeface="+mj-lt"/>
              </a:rPr>
              <a:t>Republicans refusal to raise taxes – or end the Bush Era tax cuts – has resulted in the loss of the US governments AAA rating. </a:t>
            </a:r>
            <a:endParaRPr lang="en-US" sz="2000" dirty="0">
              <a:latin typeface="+mj-lt"/>
            </a:endParaRPr>
          </a:p>
        </p:txBody>
      </p:sp>
    </p:spTree>
    <p:extLst>
      <p:ext uri="{BB962C8B-B14F-4D97-AF65-F5344CB8AC3E}">
        <p14:creationId xmlns:p14="http://schemas.microsoft.com/office/powerpoint/2010/main" val="109424818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Health Care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209800"/>
            <a:ext cx="4762500" cy="3143250"/>
          </a:xfrm>
        </p:spPr>
      </p:pic>
      <p:sp>
        <p:nvSpPr>
          <p:cNvPr id="5" name="Rounded Rectangle 4"/>
          <p:cNvSpPr/>
          <p:nvPr/>
        </p:nvSpPr>
        <p:spPr>
          <a:xfrm>
            <a:off x="5514584" y="1905000"/>
            <a:ext cx="3352800" cy="441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000" dirty="0" smtClean="0">
                <a:latin typeface="+mj-lt"/>
              </a:rPr>
              <a:t>The unbearably high cost of health care in America – and the number of unemployed Americans who were unable to receive any medical care short of emergency room treatment – necessitated some form of health care reform.  The inability of the government to move forward with the single payer system demonstrates the power of health care providers and pharmaceutical companies to influence the debate. </a:t>
            </a:r>
            <a:endParaRPr lang="en-US" sz="2000" dirty="0">
              <a:latin typeface="+mj-lt"/>
            </a:endParaRPr>
          </a:p>
        </p:txBody>
      </p:sp>
    </p:spTree>
    <p:extLst>
      <p:ext uri="{BB962C8B-B14F-4D97-AF65-F5344CB8AC3E}">
        <p14:creationId xmlns:p14="http://schemas.microsoft.com/office/powerpoint/2010/main" val="232109851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Obamacare is Legal: Power to Tax?</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57600" y="1905000"/>
            <a:ext cx="4762500" cy="3971925"/>
          </a:xfrm>
        </p:spPr>
      </p:pic>
      <p:sp>
        <p:nvSpPr>
          <p:cNvPr id="5" name="Rounded Rectangle 4"/>
          <p:cNvSpPr/>
          <p:nvPr/>
        </p:nvSpPr>
        <p:spPr>
          <a:xfrm>
            <a:off x="457200" y="1828800"/>
            <a:ext cx="3048000" cy="3962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latin typeface="+mj-lt"/>
              </a:rPr>
              <a:t>The Supreme Court ultimately ruled that President Obama’s health care plan was constitutional – because the US Congress has the power to tax it citizens.  Obama had hoped that the Court would support the notion that the government could promote health care under the Constitution’s power to “promote the general welfare” or even the 14</a:t>
            </a:r>
            <a:r>
              <a:rPr lang="en-US" baseline="30000" dirty="0" smtClean="0">
                <a:latin typeface="+mj-lt"/>
              </a:rPr>
              <a:t>th</a:t>
            </a:r>
            <a:r>
              <a:rPr lang="en-US" dirty="0" smtClean="0">
                <a:latin typeface="+mj-lt"/>
              </a:rPr>
              <a:t> Amendment – guaranteeing equality under the law.  After all, without our health, our lives have little value.  And health should not be the domain of the rich exclusively. </a:t>
            </a:r>
            <a:endParaRPr lang="en-US" dirty="0">
              <a:latin typeface="+mj-lt"/>
            </a:endParaRPr>
          </a:p>
        </p:txBody>
      </p:sp>
    </p:spTree>
    <p:extLst>
      <p:ext uri="{BB962C8B-B14F-4D97-AF65-F5344CB8AC3E}">
        <p14:creationId xmlns:p14="http://schemas.microsoft.com/office/powerpoint/2010/main" val="13402902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7039" b="17039"/>
          <a:stretch>
            <a:fillRect/>
          </a:stretch>
        </p:blipFill>
        <p:spPr/>
      </p:pic>
      <p:sp>
        <p:nvSpPr>
          <p:cNvPr id="4" name="Title 3"/>
          <p:cNvSpPr>
            <a:spLocks noGrp="1"/>
          </p:cNvSpPr>
          <p:nvPr>
            <p:ph type="title"/>
          </p:nvPr>
        </p:nvSpPr>
        <p:spPr/>
        <p:txBody>
          <a:bodyPr/>
          <a:lstStyle/>
          <a:p>
            <a:r>
              <a:rPr lang="en-US" dirty="0" smtClean="0"/>
              <a:t>Minimum Wage – A National Issue?</a:t>
            </a:r>
            <a:endParaRPr lang="en-US" dirty="0"/>
          </a:p>
        </p:txBody>
      </p:sp>
      <p:sp>
        <p:nvSpPr>
          <p:cNvPr id="6" name="Text Placeholder 5"/>
          <p:cNvSpPr>
            <a:spLocks noGrp="1"/>
          </p:cNvSpPr>
          <p:nvPr>
            <p:ph type="body" sz="half" idx="2"/>
          </p:nvPr>
        </p:nvSpPr>
        <p:spPr/>
        <p:txBody>
          <a:bodyPr>
            <a:noAutofit/>
          </a:bodyPr>
          <a:lstStyle/>
          <a:p>
            <a:r>
              <a:rPr lang="en-US" dirty="0" smtClean="0">
                <a:solidFill>
                  <a:schemeClr val="tx1"/>
                </a:solidFill>
                <a:latin typeface="+mj-lt"/>
              </a:rPr>
              <a:t>The increasing gap between the rich and the poor was articulated by the “We are the 99%” Protests.  In 2014, local changes to the minimum wage are on the rise; nationally, no movement yet.</a:t>
            </a:r>
            <a:endParaRPr lang="en-US" dirty="0">
              <a:solidFill>
                <a:schemeClr val="tx1"/>
              </a:solidFill>
              <a:latin typeface="+mj-lt"/>
            </a:endParaRPr>
          </a:p>
        </p:txBody>
      </p:sp>
    </p:spTree>
    <p:extLst>
      <p:ext uri="{BB962C8B-B14F-4D97-AF65-F5344CB8AC3E}">
        <p14:creationId xmlns:p14="http://schemas.microsoft.com/office/powerpoint/2010/main" val="3118172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Gun Violence and Gun Control</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676400"/>
            <a:ext cx="5432951" cy="4525963"/>
          </a:xfrm>
        </p:spPr>
      </p:pic>
      <p:sp>
        <p:nvSpPr>
          <p:cNvPr id="5" name="Rounded Rectangle 4"/>
          <p:cNvSpPr/>
          <p:nvPr/>
        </p:nvSpPr>
        <p:spPr>
          <a:xfrm>
            <a:off x="5867400" y="1752600"/>
            <a:ext cx="3048000" cy="5029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latin typeface="+mj-lt"/>
              </a:rPr>
              <a:t>It’s likely that neither side in the gun control debate would like what the Founding Fathers had to say about guns.  They were strongly in favor of a well-regulated – and well armed militia.  Each citizen had an obligation to protect the community.  Yet, the reason the militia was mustering was in part so that the government could keep track of who had guns.  If the purpose of holding arms was to protect the community from outside threat, it stands to reason that gun control laws could be drafted and enforced to protect the community.  Private ownership of guns – for self-defense - was a separate issue in most states.  </a:t>
            </a:r>
            <a:endParaRPr lang="en-US" dirty="0">
              <a:latin typeface="+mj-lt"/>
            </a:endParaRPr>
          </a:p>
        </p:txBody>
      </p:sp>
    </p:spTree>
    <p:extLst>
      <p:ext uri="{BB962C8B-B14F-4D97-AF65-F5344CB8AC3E}">
        <p14:creationId xmlns:p14="http://schemas.microsoft.com/office/powerpoint/2010/main" val="22113024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Persian Gulf War</a:t>
            </a:r>
            <a:endParaRPr lang="en-US" dirty="0"/>
          </a:p>
        </p:txBody>
      </p:sp>
      <p:sp>
        <p:nvSpPr>
          <p:cNvPr id="6" name="Content Placeholder 5"/>
          <p:cNvSpPr>
            <a:spLocks noGrp="1"/>
          </p:cNvSpPr>
          <p:nvPr>
            <p:ph idx="1"/>
          </p:nvPr>
        </p:nvSpPr>
        <p:spPr>
          <a:xfrm>
            <a:off x="0" y="1600200"/>
            <a:ext cx="9144000" cy="5181600"/>
          </a:xfrm>
        </p:spPr>
        <p:txBody>
          <a:bodyPr>
            <a:normAutofit lnSpcReduction="10000"/>
          </a:bodyPr>
          <a:lstStyle/>
          <a:p>
            <a:r>
              <a:rPr lang="en-US" b="1" dirty="0" smtClean="0">
                <a:latin typeface="+mj-lt"/>
              </a:rPr>
              <a:t>There are a number of important outcomes from the Persian Gulf War: </a:t>
            </a:r>
          </a:p>
          <a:p>
            <a:pPr marL="0" indent="0">
              <a:buNone/>
            </a:pPr>
            <a:endParaRPr lang="en-US" dirty="0">
              <a:latin typeface="+mj-lt"/>
            </a:endParaRPr>
          </a:p>
          <a:p>
            <a:pPr marL="0" indent="0">
              <a:buNone/>
            </a:pPr>
            <a:r>
              <a:rPr lang="en-US" dirty="0" smtClean="0">
                <a:latin typeface="+mj-lt"/>
              </a:rPr>
              <a:t>	1.  Kuwait’s sovereignty was maintained; the nation was liberated. </a:t>
            </a:r>
          </a:p>
          <a:p>
            <a:pPr marL="0" indent="0">
              <a:buNone/>
            </a:pPr>
            <a:endParaRPr lang="en-US" dirty="0" smtClean="0">
              <a:latin typeface="+mj-lt"/>
            </a:endParaRPr>
          </a:p>
          <a:p>
            <a:pPr marL="0" indent="0">
              <a:buNone/>
            </a:pPr>
            <a:r>
              <a:rPr lang="en-US" dirty="0">
                <a:latin typeface="+mj-lt"/>
              </a:rPr>
              <a:t>	</a:t>
            </a:r>
            <a:r>
              <a:rPr lang="en-US" dirty="0" smtClean="0">
                <a:latin typeface="+mj-lt"/>
              </a:rPr>
              <a:t>2.  Saddam Hussein would remain in power – a point which would later become </a:t>
            </a:r>
          </a:p>
          <a:p>
            <a:pPr marL="0" indent="0">
              <a:buNone/>
            </a:pPr>
            <a:r>
              <a:rPr lang="en-US" dirty="0">
                <a:latin typeface="+mj-lt"/>
              </a:rPr>
              <a:t>	</a:t>
            </a:r>
            <a:r>
              <a:rPr lang="en-US" dirty="0" smtClean="0">
                <a:latin typeface="+mj-lt"/>
              </a:rPr>
              <a:t>     enormously significant. </a:t>
            </a:r>
          </a:p>
          <a:p>
            <a:pPr marL="0" indent="0">
              <a:buNone/>
            </a:pPr>
            <a:endParaRPr lang="en-US" dirty="0" smtClean="0">
              <a:latin typeface="+mj-lt"/>
            </a:endParaRPr>
          </a:p>
          <a:p>
            <a:pPr marL="0" indent="0">
              <a:buNone/>
            </a:pPr>
            <a:r>
              <a:rPr lang="en-US" dirty="0" smtClean="0">
                <a:latin typeface="+mj-lt"/>
              </a:rPr>
              <a:t>	3.  Chemical weapons used by the Iraqis are presumed to have played a role in </a:t>
            </a:r>
          </a:p>
          <a:p>
            <a:pPr marL="0" indent="0">
              <a:buNone/>
            </a:pPr>
            <a:r>
              <a:rPr lang="en-US" dirty="0">
                <a:latin typeface="+mj-lt"/>
              </a:rPr>
              <a:t>	</a:t>
            </a:r>
            <a:r>
              <a:rPr lang="en-US" dirty="0" smtClean="0">
                <a:latin typeface="+mj-lt"/>
              </a:rPr>
              <a:t>     causing American military personnel harm – Gulf War Syndrome. </a:t>
            </a:r>
          </a:p>
          <a:p>
            <a:pPr marL="0" indent="0">
              <a:buNone/>
            </a:pPr>
            <a:endParaRPr lang="en-US" dirty="0" smtClean="0">
              <a:latin typeface="+mj-lt"/>
            </a:endParaRPr>
          </a:p>
          <a:p>
            <a:pPr marL="0" indent="0">
              <a:buNone/>
            </a:pPr>
            <a:r>
              <a:rPr lang="en-US" dirty="0" smtClean="0">
                <a:latin typeface="+mj-lt"/>
              </a:rPr>
              <a:t>	4.  The stationing of American soldiers in Saudi Arabia – near the Islamic holy </a:t>
            </a:r>
          </a:p>
          <a:p>
            <a:pPr marL="0" indent="0">
              <a:buNone/>
            </a:pPr>
            <a:r>
              <a:rPr lang="en-US" dirty="0">
                <a:latin typeface="+mj-lt"/>
              </a:rPr>
              <a:t>	</a:t>
            </a:r>
            <a:r>
              <a:rPr lang="en-US" dirty="0" smtClean="0">
                <a:latin typeface="+mj-lt"/>
              </a:rPr>
              <a:t>     city of Mecca – caused an extremist backlash among fundamentalist groups. </a:t>
            </a:r>
            <a:endParaRPr lang="en-US" dirty="0">
              <a:latin typeface="+mj-lt"/>
            </a:endParaRPr>
          </a:p>
        </p:txBody>
      </p:sp>
    </p:spTree>
    <p:extLst>
      <p:ext uri="{BB962C8B-B14F-4D97-AF65-F5344CB8AC3E}">
        <p14:creationId xmlns:p14="http://schemas.microsoft.com/office/powerpoint/2010/main" val="190524393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Universal Background Checks</a:t>
            </a:r>
            <a:endParaRPr lang="en-US" dirty="0"/>
          </a:p>
        </p:txBody>
      </p:sp>
      <p:pic>
        <p:nvPicPr>
          <p:cNvPr id="4" name="Content Placeholder 3"/>
          <p:cNvPicPr>
            <a:picLocks noGrp="1" noChangeAspect="1"/>
          </p:cNvPicPr>
          <p:nvPr>
            <p:ph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28600" y="1676400"/>
            <a:ext cx="5432951" cy="4525963"/>
          </a:xfrm>
        </p:spPr>
      </p:pic>
      <p:sp>
        <p:nvSpPr>
          <p:cNvPr id="5" name="Rounded Rectangle 4"/>
          <p:cNvSpPr/>
          <p:nvPr/>
        </p:nvSpPr>
        <p:spPr>
          <a:xfrm>
            <a:off x="5867400" y="1692058"/>
            <a:ext cx="2971800" cy="45720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000" dirty="0" smtClean="0">
                <a:latin typeface="+mj-lt"/>
              </a:rPr>
              <a:t>There really is no question that universal background checks for the purchase of guns are constitutional.  The NRA has been publically on record in support of these laws in the past fifteen years.  Whether or not to close down loopholes in the background check process – like the gun show rules which allow local sales without background checks – is an issue likely to be addressed by Congress this year. </a:t>
            </a:r>
            <a:endParaRPr lang="en-US" sz="2000" dirty="0">
              <a:latin typeface="+mj-lt"/>
            </a:endParaRPr>
          </a:p>
        </p:txBody>
      </p:sp>
    </p:spTree>
    <p:extLst>
      <p:ext uri="{BB962C8B-B14F-4D97-AF65-F5344CB8AC3E}">
        <p14:creationId xmlns:p14="http://schemas.microsoft.com/office/powerpoint/2010/main" val="25137738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Guns, Guns, Guns…. Continued</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752600"/>
            <a:ext cx="5029200" cy="4187952"/>
          </a:xfrm>
        </p:spPr>
      </p:pic>
      <p:sp>
        <p:nvSpPr>
          <p:cNvPr id="5" name="Rounded Rectangle 4"/>
          <p:cNvSpPr/>
          <p:nvPr/>
        </p:nvSpPr>
        <p:spPr>
          <a:xfrm>
            <a:off x="5334000" y="1752600"/>
            <a:ext cx="3657600" cy="418795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ct val="200000"/>
              </a:lnSpc>
            </a:pPr>
            <a:r>
              <a:rPr lang="en-US" b="1" u="sng" dirty="0" smtClean="0">
                <a:latin typeface="+mj-lt"/>
              </a:rPr>
              <a:t>2015 Mass Shootings in the United States:</a:t>
            </a:r>
          </a:p>
          <a:p>
            <a:pPr algn="ctr">
              <a:lnSpc>
                <a:spcPct val="200000"/>
              </a:lnSpc>
            </a:pPr>
            <a:r>
              <a:rPr lang="en-US" dirty="0" smtClean="0">
                <a:latin typeface="+mj-lt"/>
              </a:rPr>
              <a:t>Mother Emmanuel Church, Charleston, SC</a:t>
            </a:r>
          </a:p>
          <a:p>
            <a:pPr algn="ctr">
              <a:lnSpc>
                <a:spcPct val="200000"/>
              </a:lnSpc>
            </a:pPr>
            <a:r>
              <a:rPr lang="en-US" dirty="0" smtClean="0">
                <a:latin typeface="+mj-lt"/>
              </a:rPr>
              <a:t>Chattanooga, TN Military Recruiters</a:t>
            </a:r>
          </a:p>
          <a:p>
            <a:pPr algn="ctr">
              <a:lnSpc>
                <a:spcPct val="200000"/>
              </a:lnSpc>
            </a:pPr>
            <a:r>
              <a:rPr lang="en-US" dirty="0" err="1" smtClean="0">
                <a:latin typeface="+mj-lt"/>
              </a:rPr>
              <a:t>Ompqua</a:t>
            </a:r>
            <a:r>
              <a:rPr lang="en-US" dirty="0" smtClean="0">
                <a:latin typeface="+mj-lt"/>
              </a:rPr>
              <a:t> Community College, Oregon</a:t>
            </a:r>
          </a:p>
          <a:p>
            <a:pPr algn="ctr">
              <a:lnSpc>
                <a:spcPct val="200000"/>
              </a:lnSpc>
            </a:pPr>
            <a:r>
              <a:rPr lang="en-US" dirty="0" smtClean="0">
                <a:latin typeface="+mj-lt"/>
              </a:rPr>
              <a:t>Planned Parenthood Clinic</a:t>
            </a:r>
          </a:p>
          <a:p>
            <a:pPr algn="ctr">
              <a:lnSpc>
                <a:spcPct val="200000"/>
              </a:lnSpc>
            </a:pPr>
            <a:r>
              <a:rPr lang="en-US" dirty="0" smtClean="0">
                <a:latin typeface="+mj-lt"/>
              </a:rPr>
              <a:t>San </a:t>
            </a:r>
            <a:r>
              <a:rPr lang="en-US" dirty="0" err="1" smtClean="0">
                <a:latin typeface="+mj-lt"/>
              </a:rPr>
              <a:t>Bernadino</a:t>
            </a:r>
            <a:r>
              <a:rPr lang="en-US" dirty="0" smtClean="0">
                <a:latin typeface="+mj-lt"/>
              </a:rPr>
              <a:t>, CA</a:t>
            </a:r>
            <a:endParaRPr lang="en-US" dirty="0">
              <a:latin typeface="+mj-lt"/>
            </a:endParaRPr>
          </a:p>
        </p:txBody>
      </p:sp>
    </p:spTree>
    <p:extLst>
      <p:ext uri="{BB962C8B-B14F-4D97-AF65-F5344CB8AC3E}">
        <p14:creationId xmlns:p14="http://schemas.microsoft.com/office/powerpoint/2010/main" val="159619827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Violence and Justice</a:t>
            </a:r>
            <a:endParaRPr lang="en-US" dirty="0"/>
          </a:p>
        </p:txBody>
      </p:sp>
      <p:sp>
        <p:nvSpPr>
          <p:cNvPr id="3" name="Content Placeholder 2"/>
          <p:cNvSpPr>
            <a:spLocks noGrp="1"/>
          </p:cNvSpPr>
          <p:nvPr>
            <p:ph sz="half" idx="1"/>
          </p:nvPr>
        </p:nvSpPr>
        <p:spPr/>
        <p:txBody>
          <a:bodyPr>
            <a:normAutofit/>
          </a:bodyPr>
          <a:lstStyle/>
          <a:p>
            <a:r>
              <a:rPr lang="en-US" dirty="0" smtClean="0">
                <a:solidFill>
                  <a:schemeClr val="tx1"/>
                </a:solidFill>
                <a:latin typeface="+mj-lt"/>
              </a:rPr>
              <a:t>The killing of Trayvon Martin in 2013 by George Zimmerman – became flash point in a larger discussion of young black men’s lives in American society.  Zimmermann was exonerated in his trial.  The perception that violence against young African-American men goes unpunished far too often continues.</a:t>
            </a:r>
            <a:endParaRPr lang="en-US" dirty="0">
              <a:solidFill>
                <a:schemeClr val="tx1"/>
              </a:solidFill>
              <a:latin typeface="+mj-lt"/>
            </a:endParaRPr>
          </a:p>
        </p:txBody>
      </p:sp>
      <p:pic>
        <p:nvPicPr>
          <p:cNvPr id="5" name="Content Placeholder 4"/>
          <p:cNvPicPr>
            <a:picLocks noGrp="1" noChangeAspect="1"/>
          </p:cNvPicPr>
          <p:nvPr>
            <p:ph sz="half" idx="2"/>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5149646" y="1600200"/>
            <a:ext cx="3156153" cy="4705539"/>
          </a:xfrm>
        </p:spPr>
      </p:pic>
    </p:spTree>
    <p:extLst>
      <p:ext uri="{BB962C8B-B14F-4D97-AF65-F5344CB8AC3E}">
        <p14:creationId xmlns:p14="http://schemas.microsoft.com/office/powerpoint/2010/main" val="8749762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2014: Ferguson, Missouri</a:t>
            </a:r>
            <a:endParaRPr lang="en-US" dirty="0"/>
          </a:p>
        </p:txBody>
      </p:sp>
      <p:sp>
        <p:nvSpPr>
          <p:cNvPr id="7" name="Text Placeholder 6"/>
          <p:cNvSpPr>
            <a:spLocks noGrp="1"/>
          </p:cNvSpPr>
          <p:nvPr>
            <p:ph type="body" sz="half" idx="2"/>
          </p:nvPr>
        </p:nvSpPr>
        <p:spPr/>
        <p:txBody>
          <a:bodyPr>
            <a:normAutofit fontScale="85000" lnSpcReduction="20000"/>
          </a:bodyPr>
          <a:lstStyle/>
          <a:p>
            <a:r>
              <a:rPr lang="en-US" dirty="0" smtClean="0">
                <a:solidFill>
                  <a:schemeClr val="tx1"/>
                </a:solidFill>
                <a:latin typeface="+mj-lt"/>
              </a:rPr>
              <a:t>“Hands Up, Don’t Shoot!” became the rallying cry during months of protest in Ferguson; the protests turned violent when a grand jury failed in indict Police officer Darren Wilson – who shot Michael Brown to death in the street, firing seven shots.</a:t>
            </a:r>
            <a:endParaRPr lang="en-US" dirty="0">
              <a:solidFill>
                <a:schemeClr val="tx1"/>
              </a:solidFill>
              <a:latin typeface="+mj-lt"/>
            </a:endParaRPr>
          </a:p>
        </p:txBody>
      </p:sp>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l="1495" r="1495"/>
          <a:stretch>
            <a:fillRect/>
          </a:stretch>
        </p:blipFill>
        <p:spPr>
          <a:xfrm>
            <a:off x="838200" y="1577937"/>
            <a:ext cx="7315200" cy="5177972"/>
          </a:xfrm>
        </p:spPr>
      </p:pic>
    </p:spTree>
    <p:extLst>
      <p:ext uri="{BB962C8B-B14F-4D97-AF65-F5344CB8AC3E}">
        <p14:creationId xmlns:p14="http://schemas.microsoft.com/office/powerpoint/2010/main" val="13264133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2014: Eric Garner and Police Brutality</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19200" y="1628997"/>
            <a:ext cx="6705600" cy="4468368"/>
          </a:xfrm>
        </p:spPr>
      </p:pic>
    </p:spTree>
    <p:extLst>
      <p:ext uri="{BB962C8B-B14F-4D97-AF65-F5344CB8AC3E}">
        <p14:creationId xmlns:p14="http://schemas.microsoft.com/office/powerpoint/2010/main" val="343990581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Exiting Afghanistan?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 y="2286000"/>
            <a:ext cx="5170985" cy="3352800"/>
          </a:xfrm>
        </p:spPr>
      </p:pic>
      <p:sp>
        <p:nvSpPr>
          <p:cNvPr id="5" name="Rounded Rectangle 4"/>
          <p:cNvSpPr/>
          <p:nvPr/>
        </p:nvSpPr>
        <p:spPr>
          <a:xfrm>
            <a:off x="5715000" y="1600200"/>
            <a:ext cx="3200400" cy="5029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latin typeface="+mj-lt"/>
              </a:rPr>
              <a:t>The future of Hamid Karzai and the Afghan government will be very much in doubt when American troops leave by the end of 2014.  The process of putting the security of the nation in the hands of Afghans is not unlike America’s last decade long war – Vietnam.  Nixon’s </a:t>
            </a:r>
            <a:r>
              <a:rPr lang="en-US" dirty="0" err="1" smtClean="0">
                <a:latin typeface="+mj-lt"/>
              </a:rPr>
              <a:t>Vietnamization</a:t>
            </a:r>
            <a:r>
              <a:rPr lang="en-US" dirty="0" smtClean="0">
                <a:latin typeface="+mj-lt"/>
              </a:rPr>
              <a:t> policies were along the same lines.  Conquering and reforming Afghanistan has been the goal of leaders since Alexander the Great, however, more recently, the defeat of the British during the 19</a:t>
            </a:r>
            <a:r>
              <a:rPr lang="en-US" baseline="30000" dirty="0" smtClean="0">
                <a:latin typeface="+mj-lt"/>
              </a:rPr>
              <a:t>th</a:t>
            </a:r>
            <a:r>
              <a:rPr lang="en-US" dirty="0" smtClean="0">
                <a:latin typeface="+mj-lt"/>
              </a:rPr>
              <a:t> Century and the Soviet Union during the 1980s are instructive.  The animosity of Afghans for one another and the seasonal warfare that has prevailed in the region for so long are difficult to reform and change. </a:t>
            </a:r>
            <a:endParaRPr lang="en-US" dirty="0">
              <a:latin typeface="+mj-lt"/>
            </a:endParaRPr>
          </a:p>
        </p:txBody>
      </p:sp>
    </p:spTree>
    <p:extLst>
      <p:ext uri="{BB962C8B-B14F-4D97-AF65-F5344CB8AC3E}">
        <p14:creationId xmlns:p14="http://schemas.microsoft.com/office/powerpoint/2010/main" val="206223100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North Korea</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95400" y="1752600"/>
            <a:ext cx="6581038" cy="4540917"/>
          </a:xfrm>
        </p:spPr>
      </p:pic>
    </p:spTree>
    <p:extLst>
      <p:ext uri="{BB962C8B-B14F-4D97-AF65-F5344CB8AC3E}">
        <p14:creationId xmlns:p14="http://schemas.microsoft.com/office/powerpoint/2010/main" val="210777456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Iran</a:t>
            </a:r>
            <a:endParaRPr lang="en-US" dirty="0"/>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1659128"/>
            <a:ext cx="4038600" cy="2853944"/>
          </a:xfrm>
        </p:spPr>
      </p:pic>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3487515"/>
            <a:ext cx="4038600" cy="2503932"/>
          </a:xfrm>
        </p:spPr>
      </p:pic>
      <p:sp>
        <p:nvSpPr>
          <p:cNvPr id="8" name="Rounded Rectangle 7"/>
          <p:cNvSpPr/>
          <p:nvPr/>
        </p:nvSpPr>
        <p:spPr>
          <a:xfrm>
            <a:off x="457200" y="4572000"/>
            <a:ext cx="4114800" cy="1981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latin typeface="+mj-lt"/>
              </a:rPr>
              <a:t>The threat of nuclear proliferation is real when it comes to Iran; indeed, they have cooperated with Russia for years in developing nuclear power for electricity and other uses.  The United States and Israel are both committed to stopping Iran from </a:t>
            </a:r>
            <a:r>
              <a:rPr lang="en-US" dirty="0" err="1" smtClean="0">
                <a:latin typeface="+mj-lt"/>
              </a:rPr>
              <a:t>nuclearization</a:t>
            </a:r>
            <a:r>
              <a:rPr lang="en-US" dirty="0" smtClean="0"/>
              <a:t>. </a:t>
            </a:r>
            <a:endParaRPr lang="en-US" dirty="0"/>
          </a:p>
        </p:txBody>
      </p:sp>
      <p:sp>
        <p:nvSpPr>
          <p:cNvPr id="9" name="Rounded Rectangle 8"/>
          <p:cNvSpPr/>
          <p:nvPr/>
        </p:nvSpPr>
        <p:spPr>
          <a:xfrm>
            <a:off x="4724400" y="1752600"/>
            <a:ext cx="4038600" cy="1600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latin typeface="+mj-lt"/>
              </a:rPr>
              <a:t>With good reason, Israel views a nuclear Iran as an existential threat.  The chances are that a strike against Iran would be quick and decisive if Israel chose to attack.  It would also almost certainly start a broader war.</a:t>
            </a:r>
            <a:endParaRPr lang="en-US" dirty="0">
              <a:latin typeface="+mj-lt"/>
            </a:endParaRPr>
          </a:p>
        </p:txBody>
      </p:sp>
    </p:spTree>
    <p:extLst>
      <p:ext uri="{BB962C8B-B14F-4D97-AF65-F5344CB8AC3E}">
        <p14:creationId xmlns:p14="http://schemas.microsoft.com/office/powerpoint/2010/main" val="201461008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Immigration Reform</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600200"/>
            <a:ext cx="4095750" cy="371475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8423" y="2743200"/>
            <a:ext cx="4633912" cy="3860317"/>
          </a:xfrm>
          <a:prstGeom prst="rect">
            <a:avLst/>
          </a:prstGeom>
        </p:spPr>
      </p:pic>
      <p:sp>
        <p:nvSpPr>
          <p:cNvPr id="6" name="Rounded Rectangle 5"/>
          <p:cNvSpPr/>
          <p:nvPr/>
        </p:nvSpPr>
        <p:spPr>
          <a:xfrm>
            <a:off x="304800" y="5410200"/>
            <a:ext cx="4038600" cy="119331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latin typeface="+mj-lt"/>
              </a:rPr>
              <a:t>The United States has had decidedly mixed feelings towards Mexican immigrant labor during this decade.  On the one hand, their labor is required; on the other hand, it costs working Americans jobs and income. </a:t>
            </a:r>
            <a:endParaRPr lang="en-US" dirty="0">
              <a:latin typeface="+mj-lt"/>
            </a:endParaRPr>
          </a:p>
        </p:txBody>
      </p:sp>
      <p:sp>
        <p:nvSpPr>
          <p:cNvPr id="7" name="Rounded Rectangle 6"/>
          <p:cNvSpPr/>
          <p:nvPr/>
        </p:nvSpPr>
        <p:spPr>
          <a:xfrm>
            <a:off x="4572000" y="1600200"/>
            <a:ext cx="4343400" cy="1066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latin typeface="+mj-lt"/>
              </a:rPr>
              <a:t>It is worth noting that the appetite of Americans for illegal drugs and the ability to obtain guns in the US has contributed o Mexico’s current chaotic state.  The disorder there provokes greater immigration efforts.   A vicious cycle ensues. </a:t>
            </a:r>
            <a:endParaRPr lang="en-US" dirty="0">
              <a:latin typeface="+mj-lt"/>
            </a:endParaRPr>
          </a:p>
        </p:txBody>
      </p:sp>
    </p:spTree>
    <p:extLst>
      <p:ext uri="{BB962C8B-B14F-4D97-AF65-F5344CB8AC3E}">
        <p14:creationId xmlns:p14="http://schemas.microsoft.com/office/powerpoint/2010/main" val="244816537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Boston - 2013</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8871" y="1600200"/>
            <a:ext cx="7146257" cy="4525963"/>
          </a:xfrm>
        </p:spPr>
      </p:pic>
    </p:spTree>
    <p:extLst>
      <p:ext uri="{BB962C8B-B14F-4D97-AF65-F5344CB8AC3E}">
        <p14:creationId xmlns:p14="http://schemas.microsoft.com/office/powerpoint/2010/main" val="31300921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Bush Popularity and Decline</a:t>
            </a:r>
            <a:endParaRPr lang="en-US" dirty="0"/>
          </a:p>
        </p:txBody>
      </p:sp>
      <p:sp>
        <p:nvSpPr>
          <p:cNvPr id="4" name="Content Placeholder 3"/>
          <p:cNvSpPr>
            <a:spLocks noGrp="1"/>
          </p:cNvSpPr>
          <p:nvPr>
            <p:ph sz="half" idx="1"/>
          </p:nvPr>
        </p:nvSpPr>
        <p:spPr/>
        <p:txBody>
          <a:bodyPr>
            <a:normAutofit/>
          </a:bodyPr>
          <a:lstStyle/>
          <a:p>
            <a:r>
              <a:rPr lang="en-US" dirty="0" smtClean="0">
                <a:latin typeface="+mj-lt"/>
              </a:rPr>
              <a:t>Although his approval rating went as high as 90% at times in the aftermath of the Persian Gulf War, Bush would not be able to gain re-election.  The struggling economy, coupled with the rising political star of Bill Clinton and peculiar three candidate election led to his defeat in 1992.</a:t>
            </a:r>
            <a:endParaRPr lang="en-US" dirty="0">
              <a:latin typeface="+mj-lt"/>
            </a:endParaRPr>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76605" y="1600200"/>
            <a:ext cx="3381790" cy="4525963"/>
          </a:xfrm>
        </p:spPr>
      </p:pic>
    </p:spTree>
    <p:extLst>
      <p:ext uri="{BB962C8B-B14F-4D97-AF65-F5344CB8AC3E}">
        <p14:creationId xmlns:p14="http://schemas.microsoft.com/office/powerpoint/2010/main" val="254211105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Endless War?</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600200"/>
            <a:ext cx="5587608" cy="4525963"/>
          </a:xfrm>
        </p:spPr>
      </p:pic>
      <p:sp>
        <p:nvSpPr>
          <p:cNvPr id="5" name="Rounded Rectangle 4"/>
          <p:cNvSpPr/>
          <p:nvPr/>
        </p:nvSpPr>
        <p:spPr>
          <a:xfrm>
            <a:off x="5892452" y="1600200"/>
            <a:ext cx="3175348" cy="4648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400" dirty="0" smtClean="0">
                <a:latin typeface="+mj-lt"/>
              </a:rPr>
              <a:t>Is the United States militarily overextended?  The feeling that the United States military is not capable of putting out all of the fires – particularly in fighting against the threat of international terrorism – continues.  Even as Americans devote unbelievable sums of money to finance the military, the threats continue.</a:t>
            </a:r>
            <a:endParaRPr lang="en-US" sz="2400" dirty="0">
              <a:latin typeface="+mj-lt"/>
            </a:endParaRPr>
          </a:p>
        </p:txBody>
      </p:sp>
    </p:spTree>
    <p:extLst>
      <p:ext uri="{BB962C8B-B14F-4D97-AF65-F5344CB8AC3E}">
        <p14:creationId xmlns:p14="http://schemas.microsoft.com/office/powerpoint/2010/main" val="294561335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Re-Entering Iraq?  Syria? ISIS?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905000"/>
            <a:ext cx="5423899" cy="4525963"/>
          </a:xfrm>
        </p:spPr>
      </p:pic>
      <p:sp>
        <p:nvSpPr>
          <p:cNvPr id="5" name="Rounded Rectangle 4"/>
          <p:cNvSpPr/>
          <p:nvPr/>
        </p:nvSpPr>
        <p:spPr>
          <a:xfrm>
            <a:off x="5791200" y="1905000"/>
            <a:ext cx="3124200" cy="4495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400" dirty="0" smtClean="0">
                <a:latin typeface="+mj-lt"/>
              </a:rPr>
              <a:t>What can be done to stop an enemy which is willing to die in self-destructive assaults?  When is the United States obligated to intervene?  At what point is it worthwhile for American lives to be lost to preserve international peace and justice? How does the United States respond to the execution of American hostages?</a:t>
            </a:r>
            <a:endParaRPr lang="en-US" sz="2400" dirty="0">
              <a:latin typeface="+mj-lt"/>
            </a:endParaRPr>
          </a:p>
        </p:txBody>
      </p:sp>
    </p:spTree>
    <p:extLst>
      <p:ext uri="{BB962C8B-B14F-4D97-AF65-F5344CB8AC3E}">
        <p14:creationId xmlns:p14="http://schemas.microsoft.com/office/powerpoint/2010/main" val="292790286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Re-Entering the Cold War?</a:t>
            </a:r>
            <a:endParaRPr lang="en-US" dirty="0"/>
          </a:p>
        </p:txBody>
      </p:sp>
      <p:sp>
        <p:nvSpPr>
          <p:cNvPr id="4" name="Content Placeholder 3"/>
          <p:cNvSpPr>
            <a:spLocks noGrp="1"/>
          </p:cNvSpPr>
          <p:nvPr>
            <p:ph sz="half" idx="1"/>
          </p:nvPr>
        </p:nvSpPr>
        <p:spPr/>
        <p:txBody>
          <a:bodyPr>
            <a:normAutofit fontScale="92500" lnSpcReduction="10000"/>
          </a:bodyPr>
          <a:lstStyle/>
          <a:p>
            <a:r>
              <a:rPr lang="en-US" dirty="0" smtClean="0">
                <a:solidFill>
                  <a:schemeClr val="tx1"/>
                </a:solidFill>
                <a:latin typeface="+mj-lt"/>
              </a:rPr>
              <a:t>A resurgent Russia may represent the most significant global threat to the United States – even with the resurgence of terrorist networks orchestrated by the perversion of Islam perpetuated by groups like ISIS and al-Qaeda.  Vladimir Putin’s capacity to conduct “gray wars” – slowly but certainly claiming the land and resources of the former Soviet Union, has left the United States frustrated and angered.</a:t>
            </a:r>
            <a:endParaRPr lang="en-US" dirty="0">
              <a:solidFill>
                <a:schemeClr val="tx1"/>
              </a:solidFill>
              <a:latin typeface="+mj-lt"/>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19600" y="2057400"/>
            <a:ext cx="4485045" cy="3733800"/>
          </a:xfrm>
        </p:spPr>
      </p:pic>
    </p:spTree>
    <p:extLst>
      <p:ext uri="{BB962C8B-B14F-4D97-AF65-F5344CB8AC3E}">
        <p14:creationId xmlns:p14="http://schemas.microsoft.com/office/powerpoint/2010/main" val="3446401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Post Cold War Economy</a:t>
            </a:r>
            <a:endParaRPr lang="en-US" dirty="0"/>
          </a:p>
        </p:txBody>
      </p:sp>
      <p:sp>
        <p:nvSpPr>
          <p:cNvPr id="3" name="Content Placeholder 2"/>
          <p:cNvSpPr>
            <a:spLocks noGrp="1"/>
          </p:cNvSpPr>
          <p:nvPr>
            <p:ph idx="1"/>
          </p:nvPr>
        </p:nvSpPr>
        <p:spPr>
          <a:xfrm>
            <a:off x="76200" y="1600200"/>
            <a:ext cx="9067800" cy="5257800"/>
          </a:xfrm>
        </p:spPr>
        <p:txBody>
          <a:bodyPr>
            <a:normAutofit lnSpcReduction="10000"/>
          </a:bodyPr>
          <a:lstStyle/>
          <a:p>
            <a:r>
              <a:rPr lang="en-US" sz="2800" dirty="0" smtClean="0">
                <a:latin typeface="+mj-lt"/>
              </a:rPr>
              <a:t>After the fall of the Soviet Union, for the first time since World War II, the prospect of cutting the defense budget was made practical politically. </a:t>
            </a:r>
          </a:p>
          <a:p>
            <a:r>
              <a:rPr lang="en-US" sz="2800" dirty="0" smtClean="0">
                <a:latin typeface="+mj-lt"/>
              </a:rPr>
              <a:t>As the defense industry shrank, investment in technologies and computer companies filled the void – providing high paying jobs in an ever-changing field.</a:t>
            </a:r>
          </a:p>
          <a:p>
            <a:r>
              <a:rPr lang="en-US" sz="2800" dirty="0" smtClean="0">
                <a:latin typeface="+mj-lt"/>
              </a:rPr>
              <a:t>Mergers between corporate giants renewed concerns that big business was too influential: </a:t>
            </a:r>
          </a:p>
          <a:p>
            <a:pPr lvl="1"/>
            <a:r>
              <a:rPr lang="en-US" sz="2800" b="1" dirty="0" smtClean="0">
                <a:latin typeface="+mj-lt"/>
              </a:rPr>
              <a:t>The AOL and Time Warner merger </a:t>
            </a:r>
            <a:r>
              <a:rPr lang="en-US" sz="2800" dirty="0" smtClean="0">
                <a:latin typeface="+mj-lt"/>
              </a:rPr>
              <a:t>– creating a media giant and starting a trend</a:t>
            </a:r>
          </a:p>
          <a:p>
            <a:pPr lvl="1"/>
            <a:r>
              <a:rPr lang="en-US" sz="2800" b="1" dirty="0" smtClean="0">
                <a:latin typeface="+mj-lt"/>
              </a:rPr>
              <a:t>Daimler-Benz and Chrysler</a:t>
            </a:r>
            <a:r>
              <a:rPr lang="en-US" sz="2800" dirty="0" smtClean="0">
                <a:latin typeface="+mj-lt"/>
              </a:rPr>
              <a:t> – creating an auto-making giant</a:t>
            </a:r>
          </a:p>
          <a:p>
            <a:pPr lvl="1"/>
            <a:r>
              <a:rPr lang="en-US" sz="2800" b="1" dirty="0" smtClean="0">
                <a:latin typeface="+mj-lt"/>
              </a:rPr>
              <a:t>Exxon-Mobil </a:t>
            </a:r>
            <a:r>
              <a:rPr lang="en-US" sz="2800" dirty="0" smtClean="0">
                <a:latin typeface="+mj-lt"/>
              </a:rPr>
              <a:t>– the oil industry giant created in 1999 </a:t>
            </a:r>
          </a:p>
          <a:p>
            <a:pPr lvl="1"/>
            <a:r>
              <a:rPr lang="en-US" sz="2800" b="1" dirty="0" smtClean="0">
                <a:latin typeface="+mj-lt"/>
              </a:rPr>
              <a:t>Microsoft</a:t>
            </a:r>
            <a:r>
              <a:rPr lang="en-US" sz="2800" dirty="0" smtClean="0">
                <a:latin typeface="+mj-lt"/>
              </a:rPr>
              <a:t> – perhaps the most influential company on Earth</a:t>
            </a:r>
          </a:p>
        </p:txBody>
      </p:sp>
    </p:spTree>
    <p:extLst>
      <p:ext uri="{BB962C8B-B14F-4D97-AF65-F5344CB8AC3E}">
        <p14:creationId xmlns:p14="http://schemas.microsoft.com/office/powerpoint/2010/main" val="19437146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Widening Gap Between Rich and Poor</a:t>
            </a:r>
            <a:endParaRPr lang="en-US" dirty="0"/>
          </a:p>
        </p:txBody>
      </p:sp>
      <p:sp>
        <p:nvSpPr>
          <p:cNvPr id="3" name="Content Placeholder 2"/>
          <p:cNvSpPr>
            <a:spLocks noGrp="1"/>
          </p:cNvSpPr>
          <p:nvPr>
            <p:ph idx="1"/>
          </p:nvPr>
        </p:nvSpPr>
        <p:spPr/>
        <p:txBody>
          <a:bodyPr/>
          <a:lstStyle/>
          <a:p>
            <a:r>
              <a:rPr lang="en-US" dirty="0" smtClean="0">
                <a:latin typeface="+mj-lt"/>
              </a:rPr>
              <a:t>Where did the 99% come from?  </a:t>
            </a:r>
          </a:p>
          <a:p>
            <a:r>
              <a:rPr lang="en-US" dirty="0" smtClean="0">
                <a:latin typeface="+mj-lt"/>
              </a:rPr>
              <a:t>Advocates of the “Supply Side” economic policies of the Reagan-Bush years often used the analogy of ships at anchor during a high tide to justify the low taxes on the wealthiest Americans and the gradual lessening of regulations on business.  The increase in wealthy for the most well off Americans was like a “high tide” in a harbor – all of the ships in the harbor are gradually raised by the high tide.</a:t>
            </a:r>
          </a:p>
          <a:p>
            <a:r>
              <a:rPr lang="en-US" dirty="0" smtClean="0">
                <a:latin typeface="+mj-lt"/>
              </a:rPr>
              <a:t>Liberal economists responded : “The tide of economic growth no longer lifts all boats.  We see the recent period as one in which the large yachts, moored in safe harbors, rose with the tide, while the small boats ran aground.” </a:t>
            </a:r>
          </a:p>
          <a:p>
            <a:r>
              <a:rPr lang="en-US" dirty="0" smtClean="0">
                <a:latin typeface="+mj-lt"/>
              </a:rPr>
              <a:t>By the end of the century, the top 1% of Americans economically owned more wealth than the bottom 90% or Americans, combined.</a:t>
            </a:r>
          </a:p>
        </p:txBody>
      </p:sp>
    </p:spTree>
    <p:extLst>
      <p:ext uri="{BB962C8B-B14F-4D97-AF65-F5344CB8AC3E}">
        <p14:creationId xmlns:p14="http://schemas.microsoft.com/office/powerpoint/2010/main" val="358466515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Decatur">
      <a:dk1>
        <a:sysClr val="windowText" lastClr="000000"/>
      </a:dk1>
      <a:lt1>
        <a:sysClr val="window" lastClr="FFFFFF"/>
      </a:lt1>
      <a:dk2>
        <a:srgbClr val="55554A"/>
      </a:dk2>
      <a:lt2>
        <a:srgbClr val="D7DAE1"/>
      </a:lt2>
      <a:accent1>
        <a:srgbClr val="F4680B"/>
      </a:accent1>
      <a:accent2>
        <a:srgbClr val="ABB19F"/>
      </a:accent2>
      <a:accent3>
        <a:srgbClr val="948774"/>
      </a:accent3>
      <a:accent4>
        <a:srgbClr val="7EB8E7"/>
      </a:accent4>
      <a:accent5>
        <a:srgbClr val="E3B651"/>
      </a:accent5>
      <a:accent6>
        <a:srgbClr val="96756C"/>
      </a:accent6>
      <a:hlink>
        <a:srgbClr val="66AACD"/>
      </a:hlink>
      <a:folHlink>
        <a:srgbClr val="809DB3"/>
      </a:folHlink>
    </a:clrScheme>
    <a:fontScheme name="Decatur">
      <a:majorFont>
        <a:latin typeface="Bodoni MT Condensed"/>
        <a:ea typeface=""/>
        <a:cs typeface=""/>
        <a:font script="Grek" typeface="Times New Roman"/>
        <a:font script="Cyrl"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Decatur</Template>
  <TotalTime>1644</TotalTime>
  <Words>4185</Words>
  <Application>Microsoft Office PowerPoint</Application>
  <PresentationFormat>On-screen Show (4:3)</PresentationFormat>
  <Paragraphs>175</Paragraphs>
  <Slides>72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72</vt:i4>
      </vt:variant>
    </vt:vector>
  </HeadingPairs>
  <TitlesOfParts>
    <vt:vector size="78" baseType="lpstr">
      <vt:lpstr>Arial</vt:lpstr>
      <vt:lpstr>Bodoni MT Condensed</vt:lpstr>
      <vt:lpstr>Courier New</vt:lpstr>
      <vt:lpstr>Franklin Gothic Book</vt:lpstr>
      <vt:lpstr>Wingdings</vt:lpstr>
      <vt:lpstr>Decatur</vt:lpstr>
      <vt:lpstr>New Fault Lines at Home and Abroad,  1988 - 2015</vt:lpstr>
      <vt:lpstr>George H.W. Bush VS. Michael Dukakis</vt:lpstr>
      <vt:lpstr>The Bush Presidency</vt:lpstr>
      <vt:lpstr>The Invasion of Panama</vt:lpstr>
      <vt:lpstr>The Persian Gulf War</vt:lpstr>
      <vt:lpstr>The Persian Gulf War</vt:lpstr>
      <vt:lpstr>Bush Popularity and Decline</vt:lpstr>
      <vt:lpstr>The Post Cold War Economy</vt:lpstr>
      <vt:lpstr>The Widening Gap Between Rich and Poor</vt:lpstr>
      <vt:lpstr>Exporting Jobs – Outsourcing Work</vt:lpstr>
      <vt:lpstr>Tolerance and Its Limits</vt:lpstr>
      <vt:lpstr>The Los Angeles Riots of 1992</vt:lpstr>
      <vt:lpstr>The Clarence Thomas Appointment</vt:lpstr>
      <vt:lpstr>The O.J. Simpson Trial</vt:lpstr>
      <vt:lpstr>Increasing Immigration and the Recognition of Mixed Ancestry in the United States</vt:lpstr>
      <vt:lpstr>Social Issues: In Defense of Marriage?</vt:lpstr>
      <vt:lpstr>The Election of 1992</vt:lpstr>
      <vt:lpstr>William Jefferson Clinton</vt:lpstr>
      <vt:lpstr>The Election of 1992</vt:lpstr>
      <vt:lpstr>George H.W. Bush</vt:lpstr>
      <vt:lpstr>The Two Bill Clintons</vt:lpstr>
      <vt:lpstr>“Don’t Ask, Don’t Tell”</vt:lpstr>
      <vt:lpstr>Hillary Clinton and Health Care Reform</vt:lpstr>
      <vt:lpstr>“The Contract With America”</vt:lpstr>
      <vt:lpstr>Monica Lewinsky </vt:lpstr>
      <vt:lpstr>Clinton’s Mixed Legacy of Foreign Policy Initiatives</vt:lpstr>
      <vt:lpstr>China’s Most Favored Nation Status for Trade</vt:lpstr>
      <vt:lpstr>The Elian Gonzales Case</vt:lpstr>
      <vt:lpstr>Yassar Arafat and Yitzak Rabin</vt:lpstr>
      <vt:lpstr>Somalia – 1993 </vt:lpstr>
      <vt:lpstr>Rwanda</vt:lpstr>
      <vt:lpstr>Yugoslavia – Strikes Against Milosevic and the Serbians - 1995</vt:lpstr>
      <vt:lpstr>1993 World Trade Center Attacks</vt:lpstr>
      <vt:lpstr>Alfred P. Murrah Federal Building - 1995</vt:lpstr>
      <vt:lpstr>The Dhahran Bombing - 1996</vt:lpstr>
      <vt:lpstr>The Attacks on U.S. Embassies in Nairobi, Kenya and Dar Es Salaam, Tanzania - 1998</vt:lpstr>
      <vt:lpstr>The USS Cole - 2000</vt:lpstr>
      <vt:lpstr>George W. Bush V. Al Gore</vt:lpstr>
      <vt:lpstr>The George W. Bush Legacy</vt:lpstr>
      <vt:lpstr>September 11, 2001</vt:lpstr>
      <vt:lpstr>Afghanistan</vt:lpstr>
      <vt:lpstr>The Iraq War 2003 - 2012</vt:lpstr>
      <vt:lpstr>Hurricane Katrina</vt:lpstr>
      <vt:lpstr>No Child Left Behind</vt:lpstr>
      <vt:lpstr>The Financial Bailout</vt:lpstr>
      <vt:lpstr>The Patriot Act</vt:lpstr>
      <vt:lpstr>President Barack Obama</vt:lpstr>
      <vt:lpstr>Exiting Iraq?</vt:lpstr>
      <vt:lpstr>Guantanamo Bay Prison </vt:lpstr>
      <vt:lpstr>Bin Laden was finally captured and killed In Pakistan.  Seal Team Six, responsible for the terrorist leader’s capture and death, is stationed in Virginia Beach. </vt:lpstr>
      <vt:lpstr>The use of drones to target and kill known terrorists has gone on for some time without much comment.  When the Obama Administration seemed to indicate that using drones against American targets “under extraordinary circumstances” may be justifiable as well, a backlash was felt. </vt:lpstr>
      <vt:lpstr>Obergefell V. Hodges (2015)</vt:lpstr>
      <vt:lpstr>The Stimulus</vt:lpstr>
      <vt:lpstr>Obama and the Stimulus</vt:lpstr>
      <vt:lpstr>The Deficit</vt:lpstr>
      <vt:lpstr>Health Care</vt:lpstr>
      <vt:lpstr>Obamacare is Legal: Power to Tax?</vt:lpstr>
      <vt:lpstr>Minimum Wage – A National Issue?</vt:lpstr>
      <vt:lpstr>Gun Violence and Gun Control</vt:lpstr>
      <vt:lpstr>Universal Background Checks</vt:lpstr>
      <vt:lpstr>Guns, Guns, Guns…. Continued</vt:lpstr>
      <vt:lpstr>Violence and Justice</vt:lpstr>
      <vt:lpstr>2014: Ferguson, Missouri</vt:lpstr>
      <vt:lpstr>2014: Eric Garner and Police Brutality</vt:lpstr>
      <vt:lpstr>Exiting Afghanistan?</vt:lpstr>
      <vt:lpstr>North Korea</vt:lpstr>
      <vt:lpstr>Iran</vt:lpstr>
      <vt:lpstr>Immigration Reform</vt:lpstr>
      <vt:lpstr>Boston - 2013</vt:lpstr>
      <vt:lpstr>Endless War?</vt:lpstr>
      <vt:lpstr>Re-Entering Iraq?  Syria? ISIS?</vt:lpstr>
      <vt:lpstr>Re-Entering the Cold War?</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Fault Lines at Home and Abroad,  1991 - 2000</dc:title>
  <dc:creator>Adam Henry</dc:creator>
  <cp:lastModifiedBy>Adam Henry</cp:lastModifiedBy>
  <cp:revision>77</cp:revision>
  <dcterms:created xsi:type="dcterms:W3CDTF">2012-05-01T13:56:45Z</dcterms:created>
  <dcterms:modified xsi:type="dcterms:W3CDTF">2016-08-09T11:12:26Z</dcterms:modified>
</cp:coreProperties>
</file>